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theme/themeOverride3.xml" ContentType="application/vnd.openxmlformats-officedocument.themeOverr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theme/themeOverride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5.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6.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7.xml" ContentType="application/vnd.openxmlformats-officedocument.themeOverride+xml"/>
  <Override PartName="/ppt/notesSlides/notesSlide39.xml" ContentType="application/vnd.openxmlformats-officedocument.presentationml.notesSlide+xml"/>
  <Override PartName="/ppt/tags/tag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8.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7.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8" r:id="rId3"/>
    <p:sldMasterId id="2147483720" r:id="rId4"/>
    <p:sldMasterId id="2147483732" r:id="rId5"/>
    <p:sldMasterId id="2147483744" r:id="rId6"/>
    <p:sldMasterId id="2147483756" r:id="rId7"/>
    <p:sldMasterId id="2147483768" r:id="rId8"/>
    <p:sldMasterId id="2147483780" r:id="rId9"/>
    <p:sldMasterId id="2147483792" r:id="rId10"/>
    <p:sldMasterId id="2147483804" r:id="rId11"/>
  </p:sldMasterIdLst>
  <p:notesMasterIdLst>
    <p:notesMasterId r:id="rId59"/>
  </p:notesMasterIdLst>
  <p:sldIdLst>
    <p:sldId id="273" r:id="rId12"/>
    <p:sldId id="312" r:id="rId13"/>
    <p:sldId id="313" r:id="rId14"/>
    <p:sldId id="277" r:id="rId15"/>
    <p:sldId id="314" r:id="rId16"/>
    <p:sldId id="274" r:id="rId17"/>
    <p:sldId id="315" r:id="rId18"/>
    <p:sldId id="318" r:id="rId19"/>
    <p:sldId id="319" r:id="rId20"/>
    <p:sldId id="316" r:id="rId21"/>
    <p:sldId id="317" r:id="rId22"/>
    <p:sldId id="320" r:id="rId23"/>
    <p:sldId id="324" r:id="rId24"/>
    <p:sldId id="275" r:id="rId25"/>
    <p:sldId id="322" r:id="rId26"/>
    <p:sldId id="323" r:id="rId27"/>
    <p:sldId id="321" r:id="rId28"/>
    <p:sldId id="332" r:id="rId29"/>
    <p:sldId id="357" r:id="rId30"/>
    <p:sldId id="363" r:id="rId31"/>
    <p:sldId id="358" r:id="rId32"/>
    <p:sldId id="371" r:id="rId33"/>
    <p:sldId id="359" r:id="rId34"/>
    <p:sldId id="360" r:id="rId35"/>
    <p:sldId id="361" r:id="rId36"/>
    <p:sldId id="362" r:id="rId37"/>
    <p:sldId id="364" r:id="rId38"/>
    <p:sldId id="366" r:id="rId39"/>
    <p:sldId id="367" r:id="rId40"/>
    <p:sldId id="341" r:id="rId41"/>
    <p:sldId id="355" r:id="rId42"/>
    <p:sldId id="337" r:id="rId43"/>
    <p:sldId id="336" r:id="rId44"/>
    <p:sldId id="344" r:id="rId45"/>
    <p:sldId id="345" r:id="rId46"/>
    <p:sldId id="346" r:id="rId47"/>
    <p:sldId id="372" r:id="rId48"/>
    <p:sldId id="373" r:id="rId49"/>
    <p:sldId id="368" r:id="rId50"/>
    <p:sldId id="339" r:id="rId51"/>
    <p:sldId id="338" r:id="rId52"/>
    <p:sldId id="352" r:id="rId53"/>
    <p:sldId id="347" r:id="rId54"/>
    <p:sldId id="348" r:id="rId55"/>
    <p:sldId id="349" r:id="rId56"/>
    <p:sldId id="350" r:id="rId57"/>
    <p:sldId id="370"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53389" autoAdjust="0"/>
  </p:normalViewPr>
  <p:slideViewPr>
    <p:cSldViewPr>
      <p:cViewPr>
        <p:scale>
          <a:sx n="66" d="100"/>
          <a:sy n="66" d="100"/>
        </p:scale>
        <p:origin x="-1746"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8" Type="http://schemas.openxmlformats.org/officeDocument/2006/relationships/slideMaster" Target="slideMasters/slideMaster8.xml"/><Relationship Id="rId51" Type="http://schemas.openxmlformats.org/officeDocument/2006/relationships/slide" Target="slides/slide40.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565EBF-3B9F-49EF-86A4-4A35A3109618}" type="datetimeFigureOut">
              <a:rPr lang="en-US" smtClean="0"/>
              <a:pPr/>
              <a:t>5/3/2013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CE415B-E630-4870-AEB3-EB684F25485F}" type="slidenum">
              <a:rPr lang="en-US" smtClean="0"/>
              <a:pPr/>
              <a:t>‹#›</a:t>
            </a:fld>
            <a:endParaRPr lang="en-US"/>
          </a:p>
        </p:txBody>
      </p:sp>
    </p:spTree>
    <p:extLst>
      <p:ext uri="{BB962C8B-B14F-4D97-AF65-F5344CB8AC3E}">
        <p14:creationId xmlns:p14="http://schemas.microsoft.com/office/powerpoint/2010/main" val="262901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Today we’re going to talk about the automation tools that are transforming the way we do synthetic biology.</a:t>
            </a:r>
          </a:p>
        </p:txBody>
      </p:sp>
      <p:sp>
        <p:nvSpPr>
          <p:cNvPr id="471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3C6C76A-2FCF-4195-A534-7FA5353A09FE}" type="slidenum">
              <a:rPr lang="en-US"/>
              <a:pPr fontAlgn="base">
                <a:spcBef>
                  <a:spcPct val="0"/>
                </a:spcBef>
                <a:spcAft>
                  <a:spcPct val="0"/>
                </a:spcAft>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Thus far, the instruments we’ve discussed all move liquid</a:t>
            </a:r>
            <a:r>
              <a:rPr lang="en-US" baseline="0" dirty="0" smtClean="0"/>
              <a:t> from plates to other plates.  Though some do this the entire plate at one time, these technologies all enable the cherry-picking operation in which one sample at a time is moved to an arbitrary other position of another plate.  So, it allows </a:t>
            </a:r>
            <a:r>
              <a:rPr lang="en-US" baseline="0" dirty="0" err="1" smtClean="0"/>
              <a:t>NxN</a:t>
            </a:r>
            <a:r>
              <a:rPr lang="en-US" baseline="0" dirty="0" smtClean="0"/>
              <a:t> transfers of liquid.  Another type of instrument, called a dispenser, does </a:t>
            </a:r>
            <a:r>
              <a:rPr lang="en-US" baseline="0" dirty="0" err="1" smtClean="0"/>
              <a:t>NxM</a:t>
            </a:r>
            <a:r>
              <a:rPr lang="en-US" baseline="0" dirty="0" smtClean="0"/>
              <a:t> transfers where M refers to a static set of reservoirs.  This instrument has an m of 1:  it holds a large reservoir of liquid in one syringe, and it pushes the plunger to emit liquid.  This is a 3-dimensional CNC machine – you can move the syringe left and right to direct the flow of liquid to a particular well of the plate, and you can control the depth of the plunger.  Another common mechanism is to have a large bottle of liquid under positive pressure with tube coming out that is attached to a dispensing head.  By controlling the opening and closing of the valve in the dispensing head, the flow of liquid is turned on and off.  These instruments often look much like this one in the sense that they have 2D movement of the plate below the dispensing head.  An even simpler instrument has just 1 dimension of movement and an 8-channel dispensing head to deliver liquid to one row of a plate at a time.  Even simpler ones, such as a plate washer (which we’ll come back to), dispense liquid to the entire plate simultaneously.  </a:t>
            </a:r>
          </a:p>
          <a:p>
            <a:pPr>
              <a:spcBef>
                <a:spcPct val="0"/>
              </a:spcBef>
            </a:pPr>
            <a:r>
              <a:rPr lang="en-US" baseline="0" dirty="0" smtClean="0"/>
              <a:t>&lt;Click&gt;</a:t>
            </a:r>
          </a:p>
          <a:p>
            <a:pPr>
              <a:spcBef>
                <a:spcPct val="0"/>
              </a:spcBef>
            </a:pPr>
            <a:r>
              <a:rPr lang="en-US" baseline="0" dirty="0" smtClean="0"/>
              <a:t>More sophisticated dispensers are capable of delivering </a:t>
            </a:r>
            <a:r>
              <a:rPr lang="en-US" baseline="0" dirty="0" err="1" smtClean="0"/>
              <a:t>nanoliter</a:t>
            </a:r>
            <a:r>
              <a:rPr lang="en-US" baseline="0" dirty="0" smtClean="0"/>
              <a:t> volumes of liquid through the use of small piezoelectric valves that control the flow of liquid through channels.  In this variant from Beckman called the </a:t>
            </a:r>
            <a:r>
              <a:rPr lang="en-US" sz="1200" b="0" i="0" kern="1200" dirty="0" err="1" smtClean="0">
                <a:solidFill>
                  <a:schemeClr val="tx1"/>
                </a:solidFill>
                <a:effectLst/>
                <a:latin typeface="+mn-lt"/>
                <a:ea typeface="+mn-ea"/>
                <a:cs typeface="+mn-cs"/>
              </a:rPr>
              <a:t>BioRAPTR</a:t>
            </a:r>
            <a:r>
              <a:rPr lang="en-US" sz="1200" b="0" i="0" kern="1200" dirty="0" smtClean="0">
                <a:solidFill>
                  <a:schemeClr val="tx1"/>
                </a:solidFill>
                <a:effectLst/>
                <a:latin typeface="+mn-lt"/>
                <a:ea typeface="+mn-ea"/>
                <a:cs typeface="+mn-cs"/>
              </a:rPr>
              <a:t> , has 4 reservoir channels in the pipetting head and 2 dimensional</a:t>
            </a:r>
            <a:r>
              <a:rPr lang="en-US" sz="1200" b="0" i="0" kern="1200" baseline="0" dirty="0" smtClean="0">
                <a:solidFill>
                  <a:schemeClr val="tx1"/>
                </a:solidFill>
                <a:effectLst/>
                <a:latin typeface="+mn-lt"/>
                <a:ea typeface="+mn-ea"/>
                <a:cs typeface="+mn-cs"/>
              </a:rPr>
              <a:t> movement of the plate.  They can put any amount of any of the 4 liquids into each well of a 1536-well plate in around 30 seconds.</a:t>
            </a:r>
            <a:endParaRPr lang="en-US" dirty="0"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4D00B2-ACE4-47FF-8BF7-ED2F6CA8B6DE}" type="slidenum">
              <a:rPr lang="en-US"/>
              <a:pPr fontAlgn="base">
                <a:spcBef>
                  <a:spcPct val="0"/>
                </a:spcBef>
                <a:spcAft>
                  <a:spcPct val="0"/>
                </a:spcAft>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The</a:t>
            </a:r>
            <a:r>
              <a:rPr lang="en-US" baseline="0" dirty="0" smtClean="0"/>
              <a:t> plate washer is an older piece of </a:t>
            </a:r>
            <a:r>
              <a:rPr lang="en-US" baseline="0" dirty="0" err="1" smtClean="0"/>
              <a:t>equipement</a:t>
            </a:r>
            <a:r>
              <a:rPr lang="en-US" baseline="0" dirty="0" smtClean="0"/>
              <a:t> like the conventional liquid handler.  They typically cost a few thousand dollars and are fairly common even in academic labs.  Principally they are used for ELISA assays.  You place your 96 or 384 well plate under its 96-pin dispensing and aspirating head.  It can slurp the liquid out of all the wells in the plate and send it to a waste container, and it can spray liquid from a reservoir into the plate.  In ELISA, having reproducible washes between the steps of the protocol is often essential for consistent data.  Doing it with a manual multichannel </a:t>
            </a:r>
            <a:r>
              <a:rPr lang="en-US" baseline="0" dirty="0" err="1" smtClean="0"/>
              <a:t>pipetman</a:t>
            </a:r>
            <a:r>
              <a:rPr lang="en-US" baseline="0" dirty="0" smtClean="0"/>
              <a:t> with a steady hand often is sufficient, but a plate washer can handle these operations more reliably.  This is something I have in my lab and would recommend having if you ever intend to do ELISA, even for a single-plate experiment.</a:t>
            </a:r>
            <a:endParaRPr lang="en-US" dirty="0"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4D00B2-ACE4-47FF-8BF7-ED2F6CA8B6DE}" type="slidenum">
              <a:rPr lang="en-US"/>
              <a:pPr fontAlgn="base">
                <a:spcBef>
                  <a:spcPct val="0"/>
                </a:spcBef>
                <a:spcAft>
                  <a:spcPct val="0"/>
                </a:spcAft>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Other tip-free methods of liquid handling can be done by microfluidic</a:t>
            </a:r>
            <a:r>
              <a:rPr lang="en-US" baseline="0" dirty="0" smtClean="0"/>
              <a:t> methods.  Much like the </a:t>
            </a:r>
            <a:r>
              <a:rPr lang="en-US" baseline="0" dirty="0" err="1" smtClean="0"/>
              <a:t>BioRAPTER</a:t>
            </a:r>
            <a:r>
              <a:rPr lang="en-US" baseline="0" dirty="0" smtClean="0"/>
              <a:t>, this microfluidic liquid handler can dispense the liquid from multiple channels of sample into each well at any volume of 384-well or higher density plates.</a:t>
            </a:r>
            <a:endParaRPr lang="en-US" dirty="0"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4D00B2-ACE4-47FF-8BF7-ED2F6CA8B6DE}" type="slidenum">
              <a:rPr lang="en-US"/>
              <a:pPr fontAlgn="base">
                <a:spcBef>
                  <a:spcPct val="0"/>
                </a:spcBef>
                <a:spcAft>
                  <a:spcPct val="0"/>
                </a:spcAft>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More exotic </a:t>
            </a:r>
            <a:r>
              <a:rPr lang="en-US" dirty="0" err="1" smtClean="0"/>
              <a:t>microfluic</a:t>
            </a:r>
            <a:r>
              <a:rPr lang="en-US" dirty="0" smtClean="0"/>
              <a:t> solutions are also available.  In</a:t>
            </a:r>
            <a:r>
              <a:rPr lang="en-US" baseline="0" dirty="0" smtClean="0"/>
              <a:t> this one, you employ these plastic consumables with many reservoirs on the top.  You place your samples for the experiment into these reservoirs.  Below them is a network of small mixing chambers that are sealed off from one another by septa.  The septa can be ablated by the instrument with a laser to open the flow of liquid from one to the next.  </a:t>
            </a:r>
          </a:p>
          <a:p>
            <a:pPr>
              <a:spcBef>
                <a:spcPct val="0"/>
              </a:spcBef>
            </a:pPr>
            <a:endParaRPr lang="en-US" baseline="0" dirty="0" smtClean="0"/>
          </a:p>
          <a:p>
            <a:pPr>
              <a:spcBef>
                <a:spcPct val="0"/>
              </a:spcBef>
            </a:pPr>
            <a:r>
              <a:rPr lang="en-US" baseline="0" dirty="0" smtClean="0"/>
              <a:t>Operationally, you program the series of mixing events for your assay by telling the instrument which septa to ablate. </a:t>
            </a:r>
          </a:p>
          <a:p>
            <a:pPr marL="0" marR="0" indent="0" algn="l" defTabSz="914400" rtl="0" eaLnBrk="1" fontAlgn="auto" latinLnBrk="0" hangingPunct="1">
              <a:lnSpc>
                <a:spcPct val="100000"/>
              </a:lnSpc>
              <a:spcBef>
                <a:spcPct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ct val="0"/>
              </a:spcBef>
              <a:spcAft>
                <a:spcPts val="0"/>
              </a:spcAft>
              <a:buClrTx/>
              <a:buSzTx/>
              <a:buFontTx/>
              <a:buNone/>
              <a:tabLst/>
              <a:defRPr/>
            </a:pPr>
            <a:r>
              <a:rPr lang="en-US" baseline="0" dirty="0" smtClean="0"/>
              <a:t>&lt;click&gt;</a:t>
            </a:r>
          </a:p>
          <a:p>
            <a:pPr>
              <a:spcBef>
                <a:spcPct val="0"/>
              </a:spcBef>
            </a:pPr>
            <a:endParaRPr lang="en-US" baseline="0" dirty="0" smtClean="0"/>
          </a:p>
          <a:p>
            <a:pPr>
              <a:spcBef>
                <a:spcPct val="0"/>
              </a:spcBef>
            </a:pPr>
            <a:r>
              <a:rPr lang="en-US" baseline="0" dirty="0" smtClean="0"/>
              <a:t>Many of these cassettes are stacked into a rack </a:t>
            </a:r>
          </a:p>
          <a:p>
            <a:pPr>
              <a:spcBef>
                <a:spcPct val="0"/>
              </a:spcBef>
            </a:pPr>
            <a:endParaRPr lang="en-US" baseline="0" dirty="0" smtClean="0"/>
          </a:p>
          <a:p>
            <a:pPr marL="0" marR="0" indent="0" algn="l" defTabSz="914400" rtl="0" eaLnBrk="1" fontAlgn="auto" latinLnBrk="0" hangingPunct="1">
              <a:lnSpc>
                <a:spcPct val="100000"/>
              </a:lnSpc>
              <a:spcBef>
                <a:spcPct val="0"/>
              </a:spcBef>
              <a:spcAft>
                <a:spcPts val="0"/>
              </a:spcAft>
              <a:buClrTx/>
              <a:buSzTx/>
              <a:buFontTx/>
              <a:buNone/>
              <a:tabLst/>
              <a:defRPr/>
            </a:pPr>
            <a:r>
              <a:rPr lang="en-US" baseline="0" dirty="0" smtClean="0"/>
              <a:t>&lt;click&gt;</a:t>
            </a:r>
          </a:p>
          <a:p>
            <a:pPr>
              <a:spcBef>
                <a:spcPct val="0"/>
              </a:spcBef>
            </a:pPr>
            <a:endParaRPr lang="en-US" baseline="0" dirty="0" smtClean="0"/>
          </a:p>
          <a:p>
            <a:pPr>
              <a:spcBef>
                <a:spcPct val="0"/>
              </a:spcBef>
            </a:pPr>
            <a:r>
              <a:rPr lang="en-US" baseline="0" dirty="0" smtClean="0"/>
              <a:t>and then loaded into the instrument   </a:t>
            </a:r>
          </a:p>
          <a:p>
            <a:pPr>
              <a:spcBef>
                <a:spcPct val="0"/>
              </a:spcBef>
            </a:pPr>
            <a:endParaRPr lang="en-US" baseline="0" dirty="0" smtClean="0"/>
          </a:p>
          <a:p>
            <a:pPr marL="0" marR="0" indent="0" algn="l" defTabSz="914400" rtl="0" eaLnBrk="1" fontAlgn="auto" latinLnBrk="0" hangingPunct="1">
              <a:lnSpc>
                <a:spcPct val="100000"/>
              </a:lnSpc>
              <a:spcBef>
                <a:spcPct val="0"/>
              </a:spcBef>
              <a:spcAft>
                <a:spcPts val="0"/>
              </a:spcAft>
              <a:buClrTx/>
              <a:buSzTx/>
              <a:buFontTx/>
              <a:buNone/>
              <a:tabLst/>
              <a:defRPr/>
            </a:pPr>
            <a:r>
              <a:rPr lang="en-US" baseline="0" dirty="0" smtClean="0"/>
              <a:t>&lt;click&gt;</a:t>
            </a:r>
          </a:p>
          <a:p>
            <a:pPr>
              <a:spcBef>
                <a:spcPct val="0"/>
              </a:spcBef>
            </a:pPr>
            <a:endParaRPr lang="en-US" baseline="0" dirty="0" smtClean="0"/>
          </a:p>
          <a:p>
            <a:pPr>
              <a:spcBef>
                <a:spcPct val="0"/>
              </a:spcBef>
            </a:pPr>
            <a:r>
              <a:rPr lang="en-US" baseline="0" dirty="0" smtClean="0"/>
              <a:t>The samples are then placed in a centrifuge that forces the liquid from the reservoirs into the mixing chambers.  Finally, the results of the assay are read out </a:t>
            </a:r>
            <a:r>
              <a:rPr lang="en-US" baseline="0" dirty="0" err="1" smtClean="0"/>
              <a:t>colorimetrically</a:t>
            </a:r>
            <a:r>
              <a:rPr lang="en-US" baseline="0" dirty="0" smtClean="0"/>
              <a:t> or </a:t>
            </a:r>
            <a:r>
              <a:rPr lang="en-US" baseline="0" dirty="0" err="1" smtClean="0"/>
              <a:t>fluorimetrically</a:t>
            </a:r>
            <a:r>
              <a:rPr lang="en-US" baseline="0" dirty="0" smtClean="0"/>
              <a:t> by looking at the ‘final’ mixing chambers with a microscope.</a:t>
            </a:r>
            <a:endParaRPr lang="en-US" dirty="0"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4D00B2-ACE4-47FF-8BF7-ED2F6CA8B6DE}" type="slidenum">
              <a:rPr lang="en-US"/>
              <a:pPr fontAlgn="base">
                <a:spcBef>
                  <a:spcPct val="0"/>
                </a:spcBef>
                <a:spcAft>
                  <a:spcPct val="0"/>
                </a:spcAft>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For directed</a:t>
            </a:r>
            <a:r>
              <a:rPr lang="en-US" baseline="0" dirty="0" smtClean="0"/>
              <a:t> evolution and combinatorial experiments based on screens, there is usually a step in the procedure in which you must pick many colonies of a library and inoculate small cultures in 384-well plates.  For up to a few thousand colonies, this is most easily done by hand, but if you have more than 10,000 colonies to pick, you might want a colony picker.  Traditional colony pickers employed 1-foot square petri dishes.  You would fill these plates with agar at a precise volume to control for the height of the liquid and then plate  your library to get nice, well-isolated colonies.  Often you must play with this plating procedure to get the density right, but once you do, the colony picking goes very quickly.  The instrument takes a picture of the plate and then uses image analysis to identify the positions of the colonies.  It then very quickly passes a picking head over the plate and extends a needle at each colony to pick up some cells.  Once it has done this for each pin of the head, it moves the head to a plate containing fresh media and sirs the pins within that liquid.  It then sterilizes the pins with ethanol and heat and then repeats the picking process.  Though a colony picker can take a long time to setup, once you have it working it picks colonies exceptionally quickly.  A 20,000 colony pick will probably take an hour.</a:t>
            </a:r>
          </a:p>
          <a:p>
            <a:pPr>
              <a:spcBef>
                <a:spcPct val="0"/>
              </a:spcBef>
            </a:pPr>
            <a:endParaRPr lang="en-US" baseline="0" dirty="0" smtClean="0"/>
          </a:p>
          <a:p>
            <a:pPr>
              <a:spcBef>
                <a:spcPct val="0"/>
              </a:spcBef>
            </a:pPr>
            <a:r>
              <a:rPr lang="en-US" baseline="0" dirty="0" smtClean="0"/>
              <a:t>More recent instruments of this type (as shown here) work on conventional agar plates and employ more sophisticated algorithms to pick the colonies.</a:t>
            </a:r>
            <a:endParaRPr lang="en-US" dirty="0"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4D00B2-ACE4-47FF-8BF7-ED2F6CA8B6DE}" type="slidenum">
              <a:rPr lang="en-US"/>
              <a:pPr fontAlgn="base">
                <a:spcBef>
                  <a:spcPct val="0"/>
                </a:spcBef>
                <a:spcAft>
                  <a:spcPct val="0"/>
                </a:spcAft>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The large number of samples that</a:t>
            </a:r>
            <a:r>
              <a:rPr lang="en-US" baseline="0" dirty="0" smtClean="0"/>
              <a:t> are implicitly involved in lab automation requires the use of barcoding techniques.  When working with 96, 384, or 1536-well plates, it is common to use 1D barcodes in the form of stickers on the side of the plate.  When you order </a:t>
            </a:r>
            <a:r>
              <a:rPr lang="en-US" baseline="0" dirty="0" err="1" smtClean="0"/>
              <a:t>oligos</a:t>
            </a:r>
            <a:r>
              <a:rPr lang="en-US" baseline="0" dirty="0" smtClean="0"/>
              <a:t> from IDT in a plate, you’ll notice that these barcodes are already present allowing tracking.  You can also buy plates already fitted with a unique barcode in this fashion.</a:t>
            </a:r>
          </a:p>
          <a:p>
            <a:pPr>
              <a:spcBef>
                <a:spcPct val="0"/>
              </a:spcBef>
            </a:pPr>
            <a:endParaRPr lang="en-US" baseline="0" dirty="0" smtClean="0"/>
          </a:p>
          <a:p>
            <a:pPr>
              <a:spcBef>
                <a:spcPct val="0"/>
              </a:spcBef>
            </a:pPr>
            <a:r>
              <a:rPr lang="en-US" baseline="0" dirty="0" smtClean="0"/>
              <a:t>Another type of barcoding, shown here, involves special tubes with 2D barcodes on the bottom of each tube.  These tubes snap into 96 or 384 well plates for storage.  This labeling method allows you to segregate and track individual samples of a plate.  In highly-automated companies like Ginkgo or </a:t>
            </a:r>
            <a:r>
              <a:rPr lang="en-US" baseline="0" dirty="0" err="1" smtClean="0"/>
              <a:t>Amyris</a:t>
            </a:r>
            <a:r>
              <a:rPr lang="en-US" baseline="0" dirty="0" smtClean="0"/>
              <a:t>, they track there samples this way.  Even in the small academic </a:t>
            </a:r>
            <a:r>
              <a:rPr lang="en-US" baseline="0" dirty="0" err="1" smtClean="0"/>
              <a:t>wetlab</a:t>
            </a:r>
            <a:r>
              <a:rPr lang="en-US" baseline="0" dirty="0" smtClean="0"/>
              <a:t>, this barcoding technology is useful for maintaining -80 stocks of cell strains.  The cost of these tubes is comparable to other screw-cap tubes, and the reader for the barcodes costs around $2K.  We use this in my lab for this purpose, and it is helpful in dealing with the problem of determining what is in a sample long after the experiment is completed without the need for hand labeling.</a:t>
            </a:r>
            <a:endParaRPr lang="en-US" dirty="0"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4D00B2-ACE4-47FF-8BF7-ED2F6CA8B6DE}" type="slidenum">
              <a:rPr lang="en-US"/>
              <a:pPr fontAlgn="base">
                <a:spcBef>
                  <a:spcPct val="0"/>
                </a:spcBef>
                <a:spcAft>
                  <a:spcPct val="0"/>
                </a:spcAft>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When working with large volumes of samples and many plates, even trivial operations like removing the caps from tubes can become rate limiting.  Here I show an instrument that removes the little</a:t>
            </a:r>
            <a:r>
              <a:rPr lang="en-US" baseline="0" dirty="0" smtClean="0"/>
              <a:t> rubber caps from all the samples of a 96-well plate full of 2D-barcoded tubes.  Other instruments can put the caps back on.</a:t>
            </a:r>
          </a:p>
          <a:p>
            <a:pPr>
              <a:spcBef>
                <a:spcPct val="0"/>
              </a:spcBef>
            </a:pPr>
            <a:r>
              <a:rPr lang="en-US" baseline="0" dirty="0" smtClean="0"/>
              <a:t>&lt;click&gt;</a:t>
            </a:r>
          </a:p>
          <a:p>
            <a:pPr>
              <a:spcBef>
                <a:spcPct val="0"/>
              </a:spcBef>
            </a:pPr>
            <a:r>
              <a:rPr lang="en-US" baseline="0" dirty="0" smtClean="0"/>
              <a:t>For more conventional plates that do not require single-well access, you can seal and </a:t>
            </a:r>
            <a:r>
              <a:rPr lang="en-US" baseline="0" dirty="0" err="1" smtClean="0"/>
              <a:t>deseal</a:t>
            </a:r>
            <a:r>
              <a:rPr lang="en-US" baseline="0" dirty="0" smtClean="0"/>
              <a:t> the plates using tape.  Here a roller of tape is positioned next to the plate and is rolled over the plate to seal it.</a:t>
            </a:r>
            <a:endParaRPr lang="en-US" dirty="0"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4D00B2-ACE4-47FF-8BF7-ED2F6CA8B6DE}" type="slidenum">
              <a:rPr lang="en-US"/>
              <a:pPr fontAlgn="base">
                <a:spcBef>
                  <a:spcPct val="0"/>
                </a:spcBef>
                <a:spcAft>
                  <a:spcPct val="0"/>
                </a:spcAft>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Ultimately, robots are just a bunch of metal and motors.  Software</a:t>
            </a:r>
            <a:r>
              <a:rPr lang="en-US" baseline="0" dirty="0" smtClean="0"/>
              <a:t> must orchestrate the processes involved in conducting an experiment.  Some of this software will be encoded in the instrument’s firmware, and other times you control the instrument with an attached computer running software within normal operating systems, usually Windows-based.</a:t>
            </a:r>
          </a:p>
          <a:p>
            <a:pPr>
              <a:spcBef>
                <a:spcPct val="0"/>
              </a:spcBef>
            </a:pPr>
            <a:endParaRPr lang="en-US" baseline="0" dirty="0" smtClean="0"/>
          </a:p>
          <a:p>
            <a:pPr>
              <a:spcBef>
                <a:spcPct val="0"/>
              </a:spcBef>
            </a:pPr>
            <a:r>
              <a:rPr lang="en-US" baseline="0" dirty="0" smtClean="0"/>
              <a:t>However, the automation of experiments is not limited to operating robots, so let’s take a look at the other types of software used for automating synthetic biology.</a:t>
            </a:r>
            <a:endParaRPr lang="en-US" dirty="0" smtClean="0"/>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8D8086B-4FDF-4EBF-9754-953C96FD3491}" type="slidenum">
              <a:rPr lang="en-US"/>
              <a:pPr fontAlgn="base">
                <a:spcBef>
                  <a:spcPct val="0"/>
                </a:spcBef>
                <a:spcAft>
                  <a:spcPct val="0"/>
                </a:spcAft>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Most software associated</a:t>
            </a:r>
            <a:r>
              <a:rPr lang="en-US" baseline="0" dirty="0" smtClean="0"/>
              <a:t> with synthetic biology is associated with standards development, automated design, or computer-aided manufacturing.</a:t>
            </a:r>
          </a:p>
          <a:p>
            <a:endParaRPr lang="en-US" baseline="0" dirty="0" smtClean="0"/>
          </a:p>
          <a:p>
            <a:r>
              <a:rPr lang="en-US" baseline="0" dirty="0" smtClean="0"/>
              <a:t>If I tell you “go build a part out of GFP” you pretty much understand what I mean, but you must inject a great deal of knowledge and make many </a:t>
            </a:r>
            <a:r>
              <a:rPr lang="en-US" baseline="0" dirty="0" err="1" smtClean="0"/>
              <a:t>microdecisions</a:t>
            </a:r>
            <a:r>
              <a:rPr lang="en-US" baseline="0" dirty="0" smtClean="0"/>
              <a:t> in order to implement the experiment.  For example, should you make a </a:t>
            </a:r>
            <a:r>
              <a:rPr lang="en-US" baseline="0" dirty="0" err="1" smtClean="0"/>
              <a:t>biobrick</a:t>
            </a:r>
            <a:r>
              <a:rPr lang="en-US" baseline="0" dirty="0" smtClean="0"/>
              <a:t> part or a golden gate part, or can you do anything you want?  Which GFP?  What codon usage should I make that GFP out of?  In what form do you want it – just an </a:t>
            </a:r>
            <a:r>
              <a:rPr lang="en-US" baseline="0" dirty="0" err="1" smtClean="0"/>
              <a:t>ApE</a:t>
            </a:r>
            <a:r>
              <a:rPr lang="en-US" baseline="0" dirty="0" smtClean="0"/>
              <a:t> file or do you mean a PCR product or a clonal DNA sample?  There is a lot of </a:t>
            </a:r>
            <a:r>
              <a:rPr lang="en-US" baseline="0" dirty="0" err="1" smtClean="0"/>
              <a:t>subtlty</a:t>
            </a:r>
            <a:r>
              <a:rPr lang="en-US" baseline="0" dirty="0" smtClean="0"/>
              <a:t> to these terms that usually is ignored when we speak about things like parts and genes.  When you right software, the computer only understands what you teach it, which requires that you very carefully define these concepts in code.  This is the essence of standardization as it applies to </a:t>
            </a:r>
            <a:r>
              <a:rPr lang="en-US" baseline="0" dirty="0" err="1" smtClean="0"/>
              <a:t>BioCAD</a:t>
            </a:r>
            <a:r>
              <a:rPr lang="en-US" baseline="0" dirty="0" smtClean="0"/>
              <a:t> tools.</a:t>
            </a:r>
          </a:p>
          <a:p>
            <a:endParaRPr lang="en-US" baseline="0" dirty="0" smtClean="0"/>
          </a:p>
          <a:p>
            <a:r>
              <a:rPr lang="en-US" baseline="0" dirty="0" smtClean="0"/>
              <a:t>The </a:t>
            </a:r>
            <a:r>
              <a:rPr lang="en-US" baseline="0" dirty="0" err="1" smtClean="0"/>
              <a:t>BioBricks</a:t>
            </a:r>
            <a:r>
              <a:rPr lang="en-US" baseline="0" dirty="0" smtClean="0"/>
              <a:t> idea is essentially to define a series of rules for the contents of sequence to simplify what a computer must be told in order to understand the usage of that DNA fragment.  In </a:t>
            </a:r>
            <a:r>
              <a:rPr lang="en-US" baseline="0" dirty="0" err="1" smtClean="0"/>
              <a:t>Biobricks</a:t>
            </a:r>
            <a:r>
              <a:rPr lang="en-US" baseline="0" dirty="0" smtClean="0"/>
              <a:t>, these rules are statements about forbidden restriction sites and how to calculate a larger composite sequence from a list of constituent basic parts.  The SBOL effort is a consortium of researches that is developing a series of these standardized concepts, primarily focused on the representation of annotated DNA sequences and graphical representations of these sequences.</a:t>
            </a:r>
          </a:p>
          <a:p>
            <a:endParaRPr lang="en-US" baseline="0" dirty="0" smtClean="0"/>
          </a:p>
          <a:p>
            <a:r>
              <a:rPr lang="en-US" baseline="0" dirty="0" smtClean="0"/>
              <a:t>Automated Design tools allow a user to consider all possible options for implementing a genetic device.  If I told you to make a pathway for xanthophyll, you’d probably </a:t>
            </a:r>
            <a:r>
              <a:rPr lang="en-US" baseline="0" dirty="0" err="1" smtClean="0"/>
              <a:t>google</a:t>
            </a:r>
            <a:r>
              <a:rPr lang="en-US" baseline="0" dirty="0" smtClean="0"/>
              <a:t> ‘xanthophyll biosynthesis’ and find some pages talking about how it is made naturally.  You might poke around and find some additional ways to make that chemical, but you never know for sure that you considered all options.  If instead you provide all the raw data in a standardized form to the computer, you can use algorithms to search the space for all possible solutions.  Such approaches have been used for anabolic and catabolic pathways, but they are also under development for genetic circuits.</a:t>
            </a:r>
          </a:p>
          <a:p>
            <a:endParaRPr lang="en-US" baseline="0" dirty="0" smtClean="0"/>
          </a:p>
          <a:p>
            <a:r>
              <a:rPr lang="en-US" baseline="0" dirty="0" smtClean="0"/>
              <a:t>Automated manufacturing, or CAM-based tools, employ standard assembly protocols like </a:t>
            </a:r>
            <a:r>
              <a:rPr lang="en-US" baseline="0" dirty="0" err="1" smtClean="0"/>
              <a:t>BioBricks</a:t>
            </a:r>
            <a:r>
              <a:rPr lang="en-US" baseline="0" dirty="0" smtClean="0"/>
              <a:t> to design a fabrication process.  So, you input a specification of what DNAs you’d like to put together, and these software tools figure out how to piece that together most efficiently and cost-effectively.  Some of these tools connect directly to liquid-handling robotics to fully black-box the details of DNA fabrication.</a:t>
            </a:r>
          </a:p>
          <a:p>
            <a:endParaRPr lang="en-US" baseline="0" dirty="0" smtClean="0"/>
          </a:p>
          <a:p>
            <a:r>
              <a:rPr lang="en-US" baseline="0" dirty="0" smtClean="0"/>
              <a:t>&lt;click&gt;</a:t>
            </a:r>
          </a:p>
          <a:p>
            <a:endParaRPr lang="en-US" baseline="0" dirty="0" smtClean="0"/>
          </a:p>
          <a:p>
            <a:r>
              <a:rPr lang="en-US" baseline="0" dirty="0" smtClean="0"/>
              <a:t>There are a variety of pre-existing tools adapted from fields such as Systems Biology that are useful for genetic engineering.  I’ll break this space down into 4 categories:  technical design tools, data management tools, automated design tools, and simulation.</a:t>
            </a:r>
            <a:endParaRPr lang="en-US" dirty="0"/>
          </a:p>
        </p:txBody>
      </p:sp>
      <p:sp>
        <p:nvSpPr>
          <p:cNvPr id="4" name="Slide Number Placeholder 3"/>
          <p:cNvSpPr>
            <a:spLocks noGrp="1"/>
          </p:cNvSpPr>
          <p:nvPr>
            <p:ph type="sldNum" sz="quarter" idx="10"/>
          </p:nvPr>
        </p:nvSpPr>
        <p:spPr/>
        <p:txBody>
          <a:bodyPr/>
          <a:lstStyle/>
          <a:p>
            <a:fld id="{AB7247DF-1AF8-4836-8849-999029237DC4}"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Technical</a:t>
            </a:r>
            <a:r>
              <a:rPr lang="en-US" baseline="0" dirty="0" smtClean="0"/>
              <a:t> design tools deal with the problem of reducing a concrete specification of genetic composition to a method of fabrication.  Essentially, this is the automation of the tasks you have learned how to do manually in the first half of this course.</a:t>
            </a:r>
            <a:endParaRPr lang="en-US" dirty="0" smtClean="0"/>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8D8086B-4FDF-4EBF-9754-953C96FD3491}" type="slidenum">
              <a:rPr lang="en-US"/>
              <a:pPr fontAlgn="base">
                <a:spcBef>
                  <a:spcPct val="0"/>
                </a:spcBef>
                <a:spcAft>
                  <a:spcPct val="0"/>
                </a:spcAft>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As of 2013,</a:t>
            </a:r>
            <a:r>
              <a:rPr lang="en-US" baseline="0" dirty="0" smtClean="0"/>
              <a:t> most of synthetic biology still involves the sorts of manual procedures that you have learned in this course.  You make DNAs in small sets giving tender loving care to each construct, you run manually-poured gels, and you store things in an ad-hoc manner in the freezer.</a:t>
            </a:r>
            <a:endParaRPr lang="en-US" dirty="0"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4D00B2-ACE4-47FF-8BF7-ED2F6CA8B6DE}" type="slidenum">
              <a:rPr lang="en-US"/>
              <a:pPr fontAlgn="base">
                <a:spcBef>
                  <a:spcPct val="0"/>
                </a:spcBef>
                <a:spcAft>
                  <a:spcPct val="0"/>
                </a:spcAft>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You’ve already used some examples</a:t>
            </a:r>
            <a:r>
              <a:rPr lang="en-US" baseline="0" dirty="0" smtClean="0"/>
              <a:t> of automation tools for doing technical design.  A pairwise alignment tool takes as input two sequences and performs the Smith-Waterman algorithm (or its variants) to identify regions of homology between the sequences.  You can use this for analysis of sequencing data or the identification of homologous regions between sequences, or the alignment of </a:t>
            </a:r>
            <a:r>
              <a:rPr lang="en-US" baseline="0" dirty="0" err="1" smtClean="0"/>
              <a:t>oligos</a:t>
            </a:r>
            <a:r>
              <a:rPr lang="en-US" baseline="0" dirty="0" smtClean="0"/>
              <a:t> to a template sequence amongst many other uses.</a:t>
            </a:r>
          </a:p>
          <a:p>
            <a:endParaRPr lang="en-US" baseline="0" dirty="0" smtClean="0"/>
          </a:p>
          <a:p>
            <a:r>
              <a:rPr lang="en-US" baseline="0" dirty="0" smtClean="0"/>
              <a:t>A wide variety of sequence analysis </a:t>
            </a:r>
            <a:r>
              <a:rPr lang="en-US" baseline="0" dirty="0" err="1" smtClean="0"/>
              <a:t>webtools</a:t>
            </a:r>
            <a:r>
              <a:rPr lang="en-US" baseline="0" dirty="0" smtClean="0"/>
              <a:t> are available, and if you </a:t>
            </a:r>
            <a:r>
              <a:rPr lang="en-US" baseline="0" dirty="0" err="1" smtClean="0"/>
              <a:t>google</a:t>
            </a:r>
            <a:r>
              <a:rPr lang="en-US" baseline="0" dirty="0" smtClean="0"/>
              <a:t> what you want to do you’ll find them.  These tools are more general molecular biology tools like </a:t>
            </a:r>
            <a:r>
              <a:rPr lang="en-US" baseline="0" dirty="0" err="1" smtClean="0"/>
              <a:t>mfold</a:t>
            </a:r>
            <a:r>
              <a:rPr lang="en-US" baseline="0" dirty="0" smtClean="0"/>
              <a:t>, </a:t>
            </a:r>
            <a:r>
              <a:rPr lang="en-US" baseline="0" dirty="0" err="1" smtClean="0"/>
              <a:t>clustalw</a:t>
            </a:r>
            <a:r>
              <a:rPr lang="en-US" baseline="0" dirty="0" smtClean="0"/>
              <a:t>, translation, and the like that are helpful for genetic engineering but are not specific to the domain – they are widely used in many subfields of biology.</a:t>
            </a:r>
            <a:endParaRPr lang="en-US" dirty="0"/>
          </a:p>
        </p:txBody>
      </p:sp>
      <p:sp>
        <p:nvSpPr>
          <p:cNvPr id="4" name="Slide Number Placeholder 3"/>
          <p:cNvSpPr>
            <a:spLocks noGrp="1"/>
          </p:cNvSpPr>
          <p:nvPr>
            <p:ph type="sldNum" sz="quarter" idx="10"/>
          </p:nvPr>
        </p:nvSpPr>
        <p:spPr/>
        <p:txBody>
          <a:bodyPr/>
          <a:lstStyle/>
          <a:p>
            <a:fld id="{AB7247DF-1AF8-4836-8849-999029237DC4}" type="slidenum">
              <a:rPr lang="en-US" smtClean="0">
                <a:solidFill>
                  <a:prstClr val="black"/>
                </a:solidFill>
              </a:rPr>
              <a:pPr/>
              <a:t>20</a:t>
            </a:fld>
            <a:endParaRPr 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Genedesign</a:t>
            </a:r>
            <a:r>
              <a:rPr lang="en-US" dirty="0" smtClean="0"/>
              <a:t> is a powerful</a:t>
            </a:r>
            <a:r>
              <a:rPr lang="en-US" baseline="0" dirty="0" smtClean="0"/>
              <a:t> suite of automation tools developed by Sarah Richardson.  It offers several different design algorithms.  You used this tool in the tutorials to design the </a:t>
            </a:r>
            <a:r>
              <a:rPr lang="en-US" baseline="0" dirty="0" err="1" smtClean="0"/>
              <a:t>oligos</a:t>
            </a:r>
            <a:r>
              <a:rPr lang="en-US" baseline="0" dirty="0" smtClean="0"/>
              <a:t> for polymerase chain assembly, but it does other things.  You can remove restriction sites by silent mutation, you can codon optimize a gene for expression in a host or other metrics, you can introduce silent mutations that introduce restriction sites (so, you can add a </a:t>
            </a:r>
            <a:r>
              <a:rPr lang="en-US" baseline="0" dirty="0" err="1" smtClean="0"/>
              <a:t>restriciton</a:t>
            </a:r>
            <a:r>
              <a:rPr lang="en-US" baseline="0" dirty="0" smtClean="0"/>
              <a:t> site without changing the protein sequence being encoded), and you can design standard assembly schemes based on several different chemistries.</a:t>
            </a:r>
            <a:endParaRPr lang="en-US" dirty="0"/>
          </a:p>
        </p:txBody>
      </p:sp>
      <p:sp>
        <p:nvSpPr>
          <p:cNvPr id="4" name="Slide Number Placeholder 3"/>
          <p:cNvSpPr>
            <a:spLocks noGrp="1"/>
          </p:cNvSpPr>
          <p:nvPr>
            <p:ph type="sldNum" sz="quarter" idx="10"/>
          </p:nvPr>
        </p:nvSpPr>
        <p:spPr/>
        <p:txBody>
          <a:bodyPr/>
          <a:lstStyle/>
          <a:p>
            <a:fld id="{AB7247DF-1AF8-4836-8849-999029237DC4}" type="slidenum">
              <a:rPr lang="en-US" smtClean="0">
                <a:solidFill>
                  <a:prstClr val="black"/>
                </a:solidFill>
              </a:rPr>
              <a:pPr/>
              <a:t>21</a:t>
            </a:fld>
            <a:endParaRPr 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Several tools exist that can input two</a:t>
            </a:r>
            <a:r>
              <a:rPr lang="en-US" baseline="0" dirty="0" smtClean="0"/>
              <a:t> </a:t>
            </a:r>
            <a:r>
              <a:rPr lang="en-US" baseline="0" dirty="0" err="1" smtClean="0"/>
              <a:t>oligos</a:t>
            </a:r>
            <a:r>
              <a:rPr lang="en-US" baseline="0" dirty="0" smtClean="0"/>
              <a:t> and a template and output the expected PCR product.  </a:t>
            </a:r>
            <a:r>
              <a:rPr lang="en-US" dirty="0" smtClean="0"/>
              <a:t>A popular mac-specific one called Amplify, but this only</a:t>
            </a:r>
            <a:r>
              <a:rPr lang="en-US" baseline="0" dirty="0" smtClean="0"/>
              <a:t> runs on </a:t>
            </a:r>
            <a:r>
              <a:rPr lang="en-US" baseline="0" dirty="0" err="1" smtClean="0"/>
              <a:t>powerPC</a:t>
            </a:r>
            <a:r>
              <a:rPr lang="en-US" baseline="0" dirty="0" smtClean="0"/>
              <a:t> macs.  </a:t>
            </a:r>
            <a:r>
              <a:rPr lang="en-US" dirty="0" smtClean="0"/>
              <a:t>This is a web version</a:t>
            </a:r>
            <a:r>
              <a:rPr lang="en-US" baseline="0" dirty="0" smtClean="0"/>
              <a:t> that does the same thing.</a:t>
            </a:r>
            <a:endParaRPr lang="en-US" dirty="0"/>
          </a:p>
        </p:txBody>
      </p:sp>
      <p:sp>
        <p:nvSpPr>
          <p:cNvPr id="4" name="Slide Number Placeholder 3"/>
          <p:cNvSpPr>
            <a:spLocks noGrp="1"/>
          </p:cNvSpPr>
          <p:nvPr>
            <p:ph type="sldNum" sz="quarter" idx="10"/>
          </p:nvPr>
        </p:nvSpPr>
        <p:spPr/>
        <p:txBody>
          <a:bodyPr/>
          <a:lstStyle/>
          <a:p>
            <a:fld id="{AB7247DF-1AF8-4836-8849-999029237DC4}" type="slidenum">
              <a:rPr lang="en-US" smtClean="0">
                <a:solidFill>
                  <a:prstClr val="black"/>
                </a:solidFill>
              </a:rPr>
              <a:pPr/>
              <a:t>22</a:t>
            </a:fld>
            <a:endParaRPr 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few tools exist that do soup-to-nuts design.  </a:t>
            </a:r>
            <a:r>
              <a:rPr lang="en-US" dirty="0" err="1" smtClean="0"/>
              <a:t>OligoDesigner</a:t>
            </a:r>
            <a:r>
              <a:rPr lang="en-US" dirty="0" smtClean="0"/>
              <a:t>,</a:t>
            </a:r>
            <a:r>
              <a:rPr lang="en-US" baseline="0" dirty="0" smtClean="0"/>
              <a:t> shown here, allows you to paste in a series of part sequences, and it will automatically choose the best method for fabricating a </a:t>
            </a:r>
            <a:r>
              <a:rPr lang="en-US" baseline="0" dirty="0" err="1" smtClean="0"/>
              <a:t>BioBricks</a:t>
            </a:r>
            <a:r>
              <a:rPr lang="en-US" baseline="0" dirty="0" smtClean="0"/>
              <a:t> part using PCR, </a:t>
            </a:r>
            <a:r>
              <a:rPr lang="en-US" baseline="0" dirty="0" err="1" smtClean="0"/>
              <a:t>SOEing</a:t>
            </a:r>
            <a:r>
              <a:rPr lang="en-US" baseline="0" dirty="0" smtClean="0"/>
              <a:t>, or PCA.  After it runs, it outputs lists of </a:t>
            </a:r>
            <a:r>
              <a:rPr lang="en-US" baseline="0" dirty="0" err="1" smtClean="0"/>
              <a:t>oligos</a:t>
            </a:r>
            <a:r>
              <a:rPr lang="en-US" baseline="0" dirty="0" smtClean="0"/>
              <a:t> and order forms for IDT.  This tool is very specific to making </a:t>
            </a:r>
            <a:r>
              <a:rPr lang="en-US" baseline="0" dirty="0" err="1" smtClean="0"/>
              <a:t>BioBricks</a:t>
            </a:r>
            <a:r>
              <a:rPr lang="en-US" baseline="0" dirty="0" smtClean="0"/>
              <a:t> parts.  Other tools exist specifically to make Golden Gate parts, and software is under development that allows you to specify different types of standardized parts on the fly.</a:t>
            </a:r>
            <a:endParaRPr lang="en-US" dirty="0"/>
          </a:p>
        </p:txBody>
      </p:sp>
      <p:sp>
        <p:nvSpPr>
          <p:cNvPr id="4" name="Slide Number Placeholder 3"/>
          <p:cNvSpPr>
            <a:spLocks noGrp="1"/>
          </p:cNvSpPr>
          <p:nvPr>
            <p:ph type="sldNum" sz="quarter" idx="10"/>
          </p:nvPr>
        </p:nvSpPr>
        <p:spPr/>
        <p:txBody>
          <a:bodyPr/>
          <a:lstStyle/>
          <a:p>
            <a:fld id="{AB7247DF-1AF8-4836-8849-999029237DC4}" type="slidenum">
              <a:rPr lang="en-US" smtClean="0">
                <a:solidFill>
                  <a:prstClr val="black"/>
                </a:solidFill>
              </a:rPr>
              <a:pPr/>
              <a:t>23</a:t>
            </a:fld>
            <a:endParaRPr 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Jean</a:t>
            </a:r>
            <a:r>
              <a:rPr lang="en-US" baseline="0" dirty="0" smtClean="0"/>
              <a:t> </a:t>
            </a:r>
            <a:r>
              <a:rPr lang="en-US" baseline="0" dirty="0" err="1" smtClean="0"/>
              <a:t>Peccoud</a:t>
            </a:r>
            <a:r>
              <a:rPr lang="en-US" baseline="0" dirty="0" smtClean="0"/>
              <a:t> has developed the first publically-accessible </a:t>
            </a:r>
            <a:r>
              <a:rPr lang="en-US" baseline="0" dirty="0" err="1" smtClean="0"/>
              <a:t>webtool</a:t>
            </a:r>
            <a:r>
              <a:rPr lang="en-US" baseline="0" dirty="0" smtClean="0"/>
              <a:t> for analyzing sequencing data called </a:t>
            </a:r>
            <a:r>
              <a:rPr lang="en-US" baseline="0" dirty="0" err="1" smtClean="0"/>
              <a:t>GenoREAD</a:t>
            </a:r>
            <a:r>
              <a:rPr lang="en-US" baseline="0" dirty="0" smtClean="0"/>
              <a:t>.  You pass it the sequencing data and the list of sequences you want to check against, and it does the rest of the analysis for you.  In the end it provides a report of the analysis.</a:t>
            </a:r>
            <a:endParaRPr lang="en-US" dirty="0"/>
          </a:p>
        </p:txBody>
      </p:sp>
      <p:sp>
        <p:nvSpPr>
          <p:cNvPr id="4" name="Slide Number Placeholder 3"/>
          <p:cNvSpPr>
            <a:spLocks noGrp="1"/>
          </p:cNvSpPr>
          <p:nvPr>
            <p:ph type="sldNum" sz="quarter" idx="10"/>
          </p:nvPr>
        </p:nvSpPr>
        <p:spPr/>
        <p:txBody>
          <a:bodyPr/>
          <a:lstStyle/>
          <a:p>
            <a:fld id="{AB7247DF-1AF8-4836-8849-999029237DC4}" type="slidenum">
              <a:rPr lang="en-US" smtClean="0">
                <a:solidFill>
                  <a:prstClr val="black"/>
                </a:solidFill>
              </a:rPr>
              <a:pPr/>
              <a:t>24</a:t>
            </a:fld>
            <a:endParaRPr 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The</a:t>
            </a:r>
            <a:r>
              <a:rPr lang="en-US" baseline="0" dirty="0" smtClean="0"/>
              <a:t> large number of genetic designs that get employed during synthetic biology experiments often puts a burden on conventional record keeping.  Once you hit your 500</a:t>
            </a:r>
            <a:r>
              <a:rPr lang="en-US" baseline="30000" dirty="0" smtClean="0"/>
              <a:t>th</a:t>
            </a:r>
            <a:r>
              <a:rPr lang="en-US" baseline="0" dirty="0" smtClean="0"/>
              <a:t> part, that paper notebook just won’t cut it anymore as a means of tracking your sequences and stocks.  Data Management platforms understand the data structures present in your work (such as your </a:t>
            </a:r>
            <a:r>
              <a:rPr lang="en-US" baseline="0" dirty="0" err="1" smtClean="0"/>
              <a:t>oligos</a:t>
            </a:r>
            <a:r>
              <a:rPr lang="en-US" baseline="0" dirty="0" smtClean="0"/>
              <a:t>, plasmids, or cell stocks), and store this data.  Effectively, they are databases with user interfaces and a small amount of business logic.  </a:t>
            </a:r>
            <a:endParaRPr lang="en-US" dirty="0" smtClean="0"/>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8D8086B-4FDF-4EBF-9754-953C96FD3491}" type="slidenum">
              <a:rPr lang="en-US"/>
              <a:pPr fontAlgn="base">
                <a:spcBef>
                  <a:spcPct val="0"/>
                </a:spcBef>
                <a:spcAft>
                  <a:spcPct val="0"/>
                </a:spcAft>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Registry of Standard Biological parts was started at MIT in 2003 based around Tom Knight’s idea of a </a:t>
            </a:r>
            <a:r>
              <a:rPr lang="en-US" baseline="0" dirty="0" err="1" smtClean="0"/>
              <a:t>BioBrick</a:t>
            </a:r>
            <a:r>
              <a:rPr lang="en-US" baseline="0" dirty="0" smtClean="0"/>
              <a:t> part.  Each brick encodes a piece of information such as promoter, coding sequence, or terminator, and there was one standard method for assembling these parts (</a:t>
            </a:r>
            <a:r>
              <a:rPr lang="en-US" baseline="0" dirty="0" err="1" smtClean="0"/>
              <a:t>BioBrick</a:t>
            </a:r>
            <a:r>
              <a:rPr lang="en-US" baseline="0" dirty="0" smtClean="0"/>
              <a:t> standard assembly).  Each part has an entry within this database presented to the user as the Registry of Standard Biological Parts website.  A sample of plasmid DNA encoding the part is housed in a centralized repository and distributed.  The Part data stored in the database can be used to specify composite parts as a list of smaller basic parts.  This way, you can simply specify the composition of larger devices, and the software can generate graphical visualizations and the full-length sequence.  The Registry also provides wiki functionality for users to describe the functionality, usability, or other explanations of the part.</a:t>
            </a:r>
          </a:p>
          <a:p>
            <a:endParaRPr lang="en-US" baseline="0" dirty="0" smtClean="0"/>
          </a:p>
          <a:p>
            <a:r>
              <a:rPr lang="en-US" baseline="0" dirty="0" smtClean="0"/>
              <a:t>Each year, this collection of samples is distributed to every institution that participates in the </a:t>
            </a:r>
            <a:r>
              <a:rPr lang="en-US" baseline="0" dirty="0" err="1" smtClean="0"/>
              <a:t>iGEM</a:t>
            </a:r>
            <a:r>
              <a:rPr lang="en-US" baseline="0" dirty="0" smtClean="0"/>
              <a:t> competition.  In response, participants are expected to provide new samples to the Registry to grow the effort each year.  All the part sequences are made public through the Registry.  Today, the Registry is run by Randy </a:t>
            </a:r>
            <a:r>
              <a:rPr lang="en-US" baseline="0" dirty="0" err="1" smtClean="0"/>
              <a:t>Rettberg</a:t>
            </a:r>
            <a:r>
              <a:rPr lang="en-US" baseline="0" dirty="0" smtClean="0"/>
              <a:t> from a non-for-profit group that also runs the Registry.  Thus, the two efforts are often regarded as one and the same.  However, there are also Registry users outside of the </a:t>
            </a:r>
            <a:r>
              <a:rPr lang="en-US" baseline="0" dirty="0" err="1" smtClean="0"/>
              <a:t>iGEM</a:t>
            </a:r>
            <a:r>
              <a:rPr lang="en-US" baseline="0" dirty="0" smtClean="0"/>
              <a:t> program.  The Registry is generally regarded as the first foray into the space of formalization and computerization of genetic engineering.</a:t>
            </a:r>
            <a:endParaRPr lang="en-US" dirty="0"/>
          </a:p>
        </p:txBody>
      </p:sp>
      <p:sp>
        <p:nvSpPr>
          <p:cNvPr id="4" name="Slide Number Placeholder 3"/>
          <p:cNvSpPr>
            <a:spLocks noGrp="1"/>
          </p:cNvSpPr>
          <p:nvPr>
            <p:ph type="sldNum" sz="quarter" idx="10"/>
          </p:nvPr>
        </p:nvSpPr>
        <p:spPr/>
        <p:txBody>
          <a:bodyPr/>
          <a:lstStyle/>
          <a:p>
            <a:fld id="{AB7247DF-1AF8-4836-8849-999029237DC4}" type="slidenum">
              <a:rPr lang="en-US" smtClean="0">
                <a:solidFill>
                  <a:prstClr val="black"/>
                </a:solidFill>
              </a:rPr>
              <a:pPr/>
              <a:t>26</a:t>
            </a:fld>
            <a:endParaRPr 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Registry</a:t>
            </a:r>
            <a:r>
              <a:rPr lang="en-US" baseline="0" dirty="0" smtClean="0"/>
              <a:t> was innovative and has been highly successful amongst younger engineers.  However, the culture of the field today prevents development of expensive and slow research in a fully open setting.  The cost of high-value genetic information is too high right now for biotechnologists to operate without full control of their data servers and security over the access to their intellectual property. Users also wanted more functionality and more compatibility with non-</a:t>
            </a:r>
            <a:r>
              <a:rPr lang="en-US" baseline="0" dirty="0" err="1" smtClean="0"/>
              <a:t>BioBrick</a:t>
            </a:r>
            <a:r>
              <a:rPr lang="en-US" baseline="0" dirty="0" smtClean="0"/>
              <a:t> work.</a:t>
            </a:r>
          </a:p>
          <a:p>
            <a:endParaRPr lang="en-US" baseline="0" dirty="0" smtClean="0"/>
          </a:p>
          <a:p>
            <a:r>
              <a:rPr lang="en-US" baseline="0" dirty="0" smtClean="0"/>
              <a:t>JBEI-ICE, also referred to as JBEI Registry or just ICE was developed by Tim Ham at the Joint Bioenergy Institute (which is the biofuel effort run by Jay </a:t>
            </a:r>
            <a:r>
              <a:rPr lang="en-US" baseline="0" dirty="0" err="1" smtClean="0"/>
              <a:t>Keasling</a:t>
            </a:r>
            <a:r>
              <a:rPr lang="en-US" baseline="0" dirty="0" smtClean="0"/>
              <a:t>).  Instead of just one centralized database, ICE is open source such that many distinct databases can be set up.  Primarily one uses </a:t>
            </a:r>
            <a:r>
              <a:rPr lang="en-US" i="0" baseline="0" dirty="0" smtClean="0"/>
              <a:t>ICE to store, visualize, and share annotated sequence information.  However, it also provides tools for automating the analysis of sequencing data and hooks into several design tools.  ICE is the first </a:t>
            </a:r>
            <a:r>
              <a:rPr lang="en-US" i="0" baseline="0" dirty="0" err="1" smtClean="0"/>
              <a:t>BioCAD</a:t>
            </a:r>
            <a:r>
              <a:rPr lang="en-US" i="0" baseline="0" dirty="0" smtClean="0"/>
              <a:t> tool with the ‘web-of-registries’ concept in which a network of registries speak to one another sharing genetic information.</a:t>
            </a:r>
            <a:endParaRPr lang="en-US" dirty="0"/>
          </a:p>
        </p:txBody>
      </p:sp>
      <p:sp>
        <p:nvSpPr>
          <p:cNvPr id="4" name="Slide Number Placeholder 3"/>
          <p:cNvSpPr>
            <a:spLocks noGrp="1"/>
          </p:cNvSpPr>
          <p:nvPr>
            <p:ph type="sldNum" sz="quarter" idx="10"/>
          </p:nvPr>
        </p:nvSpPr>
        <p:spPr/>
        <p:txBody>
          <a:bodyPr/>
          <a:lstStyle/>
          <a:p>
            <a:fld id="{AB7247DF-1AF8-4836-8849-999029237DC4}" type="slidenum">
              <a:rPr lang="en-US" smtClean="0">
                <a:solidFill>
                  <a:prstClr val="black"/>
                </a:solidFill>
              </a:rPr>
              <a:pPr/>
              <a:t>27</a:t>
            </a:fld>
            <a:endParaRPr 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Clotho</a:t>
            </a:r>
            <a:r>
              <a:rPr lang="en-US" dirty="0" smtClean="0"/>
              <a:t> is an</a:t>
            </a:r>
            <a:r>
              <a:rPr lang="en-US" baseline="0" dirty="0" smtClean="0"/>
              <a:t> effort to connect together </a:t>
            </a:r>
            <a:r>
              <a:rPr lang="en-US" baseline="0" dirty="0" err="1" smtClean="0"/>
              <a:t>BioCAD</a:t>
            </a:r>
            <a:r>
              <a:rPr lang="en-US" baseline="0" dirty="0" smtClean="0"/>
              <a:t> tools into a coherent ecosystem.  It houses sharable apps that perform distinct types of work on data objects such as samples, plates, and the like.  </a:t>
            </a:r>
            <a:r>
              <a:rPr lang="en-US" baseline="0" dirty="0" err="1" smtClean="0"/>
              <a:t>Clotho</a:t>
            </a:r>
            <a:r>
              <a:rPr lang="en-US" baseline="0" dirty="0" smtClean="0"/>
              <a:t> was started by Douglas </a:t>
            </a:r>
            <a:r>
              <a:rPr lang="en-US" baseline="0" dirty="0" err="1" smtClean="0"/>
              <a:t>Densmore</a:t>
            </a:r>
            <a:r>
              <a:rPr lang="en-US" baseline="0" dirty="0" smtClean="0"/>
              <a:t> and myself starting in the </a:t>
            </a:r>
            <a:r>
              <a:rPr lang="en-US" baseline="0" dirty="0" err="1" smtClean="0"/>
              <a:t>iGEM</a:t>
            </a:r>
            <a:r>
              <a:rPr lang="en-US" baseline="0" dirty="0" smtClean="0"/>
              <a:t> program for the first few years.  Shown here is a plate editing tool from the </a:t>
            </a:r>
            <a:r>
              <a:rPr lang="en-US" baseline="0" dirty="0" err="1" smtClean="0"/>
              <a:t>Clotho</a:t>
            </a:r>
            <a:r>
              <a:rPr lang="en-US" baseline="0" dirty="0" smtClean="0"/>
              <a:t> 2.0 distribution in 2010.  The 3.0 version of </a:t>
            </a:r>
            <a:r>
              <a:rPr lang="en-US" baseline="0" dirty="0" err="1" smtClean="0"/>
              <a:t>Clotho</a:t>
            </a:r>
            <a:r>
              <a:rPr lang="en-US" baseline="0" dirty="0" smtClean="0"/>
              <a:t> will be released in 2014 and will be the first enterprise-quality version of the tool.  It features dynamic schemas to represent a broader array of data concepts and web interfaces.  Primarily </a:t>
            </a:r>
            <a:r>
              <a:rPr lang="en-US" baseline="0" dirty="0" err="1" smtClean="0"/>
              <a:t>Clotho</a:t>
            </a:r>
            <a:r>
              <a:rPr lang="en-US" baseline="0" dirty="0" smtClean="0"/>
              <a:t> is intended as the glue to deal with the fact that software tools in genetic engineering typically are unable to interact with one another.  It can handle tools written in different languages on slightly different data structures, and other such integration issues.</a:t>
            </a:r>
            <a:endParaRPr lang="en-US" dirty="0"/>
          </a:p>
        </p:txBody>
      </p:sp>
      <p:sp>
        <p:nvSpPr>
          <p:cNvPr id="4" name="Slide Number Placeholder 3"/>
          <p:cNvSpPr>
            <a:spLocks noGrp="1"/>
          </p:cNvSpPr>
          <p:nvPr>
            <p:ph type="sldNum" sz="quarter" idx="10"/>
          </p:nvPr>
        </p:nvSpPr>
        <p:spPr/>
        <p:txBody>
          <a:bodyPr/>
          <a:lstStyle/>
          <a:p>
            <a:fld id="{AB7247DF-1AF8-4836-8849-999029237DC4}" type="slidenum">
              <a:rPr lang="en-US" smtClean="0">
                <a:solidFill>
                  <a:prstClr val="black"/>
                </a:solidFill>
              </a:rPr>
              <a:pPr/>
              <a:t>28</a:t>
            </a:fld>
            <a:endParaRPr 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GenoCAD</a:t>
            </a:r>
            <a:r>
              <a:rPr lang="en-US" dirty="0" smtClean="0"/>
              <a:t> is a mixture of computer</a:t>
            </a:r>
            <a:r>
              <a:rPr lang="en-US" baseline="0" dirty="0" smtClean="0"/>
              <a:t> aided *design* (like, it helps you design your constructs) and data management.  It was developed by Jean </a:t>
            </a:r>
            <a:r>
              <a:rPr lang="en-US" baseline="0" dirty="0" err="1" smtClean="0"/>
              <a:t>Peccoud</a:t>
            </a:r>
            <a:r>
              <a:rPr lang="en-US" baseline="0" dirty="0" smtClean="0"/>
              <a:t>, and it is deeply rooted in the notion of standardized parts and part </a:t>
            </a:r>
            <a:r>
              <a:rPr lang="en-US" baseline="0" dirty="0" err="1" smtClean="0"/>
              <a:t>grammers</a:t>
            </a:r>
            <a:r>
              <a:rPr lang="en-US" baseline="0" dirty="0" smtClean="0"/>
              <a:t>.  All Parts belong to one ‘part of speech’ according to the central dogma.  Because it wouldn’t make sense, for example, to place a promoter downstream of its gene, this type of constraint on composition can be used to direct a user to designs that can work.  It also enables an innovative interface in which you use a pull down menu to choose the parts that might be appropriate for a given position in the design.  These designs can be saved to your account on a centralized server.</a:t>
            </a:r>
            <a:endParaRPr lang="en-US" dirty="0"/>
          </a:p>
        </p:txBody>
      </p:sp>
      <p:sp>
        <p:nvSpPr>
          <p:cNvPr id="4" name="Slide Number Placeholder 3"/>
          <p:cNvSpPr>
            <a:spLocks noGrp="1"/>
          </p:cNvSpPr>
          <p:nvPr>
            <p:ph type="sldNum" sz="quarter" idx="10"/>
          </p:nvPr>
        </p:nvSpPr>
        <p:spPr/>
        <p:txBody>
          <a:bodyPr/>
          <a:lstStyle/>
          <a:p>
            <a:fld id="{AB7247DF-1AF8-4836-8849-999029237DC4}" type="slidenum">
              <a:rPr lang="en-US" smtClean="0">
                <a:solidFill>
                  <a:prstClr val="black"/>
                </a:solidFill>
              </a:rPr>
              <a:pPr/>
              <a:t>29</a:t>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There</a:t>
            </a:r>
            <a:r>
              <a:rPr lang="en-US" baseline="0" dirty="0" smtClean="0"/>
              <a:t> is a great deal of effort underway to change the way we do genetic engineering to make it much easier and quicker to perform.  The use of liquid handling robotics is already extensive in the larger biotech companies and government labs, and these instruments are being incorporated into the academic </a:t>
            </a:r>
            <a:r>
              <a:rPr lang="en-US" baseline="0" dirty="0" err="1" smtClean="0"/>
              <a:t>wetlab</a:t>
            </a:r>
            <a:r>
              <a:rPr lang="en-US" baseline="0" dirty="0" smtClean="0"/>
              <a:t> as well.  This is accompanied by suites of software tools that manage the </a:t>
            </a:r>
            <a:r>
              <a:rPr lang="en-US" baseline="0" dirty="0" err="1" smtClean="0"/>
              <a:t>wetlab</a:t>
            </a:r>
            <a:r>
              <a:rPr lang="en-US" baseline="0" dirty="0" smtClean="0"/>
              <a:t> experiments allowing them to scale, but much of the design process is also being automated in the form of design and verification tools.</a:t>
            </a:r>
            <a:endParaRPr lang="en-US" dirty="0"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4D00B2-ACE4-47FF-8BF7-ED2F6CA8B6DE}" type="slidenum">
              <a:rPr lang="en-US"/>
              <a:pPr fontAlgn="base">
                <a:spcBef>
                  <a:spcPct val="0"/>
                </a:spcBef>
                <a:spcAft>
                  <a:spcPct val="0"/>
                </a:spcAft>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8D8086B-4FDF-4EBF-9754-953C96FD3491}" type="slidenum">
              <a:rPr lang="en-US"/>
              <a:pPr fontAlgn="base">
                <a:spcBef>
                  <a:spcPct val="0"/>
                </a:spcBef>
                <a:spcAft>
                  <a:spcPct val="0"/>
                </a:spcAft>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Compositional design is the topic of what we make our devices out of.  It’s the process by which you choose the parts that will make up your system.  Because such tools must</a:t>
            </a:r>
            <a:r>
              <a:rPr lang="en-US" baseline="0" dirty="0" smtClean="0"/>
              <a:t> make choices about which parts to use or not use, such tools must operate with a currency of information about parts.  There are 5 different types of information that are usually encoded by a software </a:t>
            </a:r>
          </a:p>
          <a:p>
            <a:endParaRPr lang="en-US" baseline="0" dirty="0" err="1" smtClean="0"/>
          </a:p>
          <a:p>
            <a:r>
              <a:rPr lang="en-US" baseline="0" dirty="0" smtClean="0"/>
              <a:t>Grammatical information says something about the part’s role in the central dogma.  For example,  “This promoter part initiates transcription”</a:t>
            </a:r>
          </a:p>
          <a:p>
            <a:endParaRPr lang="en-US" baseline="0" dirty="0" smtClean="0"/>
          </a:p>
          <a:p>
            <a:r>
              <a:rPr lang="en-US" baseline="0" dirty="0" smtClean="0"/>
              <a:t>Biochemical information says something about the molecular details of the interactions encoded by the part.  For example, “The promoter is bound by </a:t>
            </a:r>
            <a:r>
              <a:rPr lang="en-US" baseline="0" dirty="0" err="1" smtClean="0"/>
              <a:t>AraC</a:t>
            </a:r>
            <a:r>
              <a:rPr lang="en-US" baseline="0" dirty="0" smtClean="0"/>
              <a:t>”</a:t>
            </a:r>
          </a:p>
          <a:p>
            <a:endParaRPr lang="en-US" baseline="0" dirty="0" smtClean="0"/>
          </a:p>
          <a:p>
            <a:r>
              <a:rPr lang="en-US" baseline="0" dirty="0" smtClean="0"/>
              <a:t>In some tools, more granular knowledge of the energetics (and thus kinetics) of the biochemical interactions must be captured.  For example, “The </a:t>
            </a:r>
            <a:r>
              <a:rPr lang="en-US" baseline="0" dirty="0" err="1" smtClean="0"/>
              <a:t>Kd</a:t>
            </a:r>
            <a:r>
              <a:rPr lang="en-US" baseline="0" dirty="0" smtClean="0"/>
              <a:t> for </a:t>
            </a:r>
            <a:r>
              <a:rPr lang="en-US" baseline="0" dirty="0" err="1" smtClean="0"/>
              <a:t>AraC</a:t>
            </a:r>
            <a:r>
              <a:rPr lang="en-US" baseline="0" dirty="0" smtClean="0"/>
              <a:t> bound to the promoter is 50nM”</a:t>
            </a:r>
          </a:p>
          <a:p>
            <a:endParaRPr lang="en-US" baseline="0" dirty="0" smtClean="0"/>
          </a:p>
          <a:p>
            <a:r>
              <a:rPr lang="en-US" baseline="0" dirty="0" smtClean="0"/>
              <a:t>Other systems allow users to define families of related parts such as a useful set of promoters or mutants of a gene.  For example, “The part is a member of the inducible promoter family”</a:t>
            </a:r>
          </a:p>
          <a:p>
            <a:endParaRPr lang="en-US" baseline="0" dirty="0" smtClean="0"/>
          </a:p>
          <a:p>
            <a:r>
              <a:rPr lang="en-US" baseline="0" dirty="0" smtClean="0"/>
              <a:t>Finally, some tools allow you to define </a:t>
            </a:r>
            <a:r>
              <a:rPr lang="en-US" sz="1200" baseline="0" dirty="0" err="1" smtClean="0">
                <a:solidFill>
                  <a:prstClr val="black"/>
                </a:solidFill>
              </a:rPr>
              <a:t>p</a:t>
            </a:r>
            <a:r>
              <a:rPr lang="en-US" sz="1200" dirty="0" err="1" smtClean="0">
                <a:solidFill>
                  <a:prstClr val="black"/>
                </a:solidFill>
              </a:rPr>
              <a:t>henomenalogical</a:t>
            </a:r>
            <a:r>
              <a:rPr lang="en-US" sz="1200" dirty="0" smtClean="0">
                <a:solidFill>
                  <a:prstClr val="black"/>
                </a:solidFill>
              </a:rPr>
              <a:t> or </a:t>
            </a:r>
            <a:r>
              <a:rPr lang="en-US" baseline="0" dirty="0" smtClean="0"/>
              <a:t>experiential rules about how a part should be composed with other parts.  For example, “Don’t use </a:t>
            </a:r>
            <a:r>
              <a:rPr lang="en-US" baseline="0" dirty="0" err="1" smtClean="0"/>
              <a:t>Pbad</a:t>
            </a:r>
            <a:r>
              <a:rPr lang="en-US" baseline="0" dirty="0" smtClean="0"/>
              <a:t> to drive part E0043, it’s lethal” </a:t>
            </a:r>
          </a:p>
          <a:p>
            <a:endParaRPr lang="en-US" baseline="0" dirty="0" smtClean="0"/>
          </a:p>
          <a:p>
            <a:r>
              <a:rPr lang="en-US" baseline="0" dirty="0" smtClean="0"/>
              <a:t>The organization of information in the context of computer science is referred to as an ‘ontology’.  Thus, there are part ontologies that form the basis for many tools based upon these different ideas of what is the relevant piece of information for computation.</a:t>
            </a:r>
            <a:endParaRPr lang="en-US" dirty="0"/>
          </a:p>
        </p:txBody>
      </p:sp>
      <p:sp>
        <p:nvSpPr>
          <p:cNvPr id="4" name="Slide Number Placeholder 3"/>
          <p:cNvSpPr>
            <a:spLocks noGrp="1"/>
          </p:cNvSpPr>
          <p:nvPr>
            <p:ph type="sldNum" sz="quarter" idx="10"/>
          </p:nvPr>
        </p:nvSpPr>
        <p:spPr/>
        <p:txBody>
          <a:bodyPr/>
          <a:lstStyle/>
          <a:p>
            <a:fld id="{AB7247DF-1AF8-4836-8849-999029237DC4}" type="slidenum">
              <a:rPr lang="en-US" smtClean="0">
                <a:solidFill>
                  <a:prstClr val="black"/>
                </a:solidFill>
              </a:rPr>
              <a:pPr/>
              <a:t>31</a:t>
            </a:fld>
            <a:endParaRPr 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We’ve already talked</a:t>
            </a:r>
            <a:r>
              <a:rPr lang="en-US" baseline="0" dirty="0" smtClean="0"/>
              <a:t> about </a:t>
            </a:r>
            <a:r>
              <a:rPr lang="en-US" baseline="0" dirty="0" err="1" smtClean="0"/>
              <a:t>GenoCAD</a:t>
            </a:r>
            <a:r>
              <a:rPr lang="en-US" baseline="0" dirty="0" smtClean="0"/>
              <a:t> briefly.  It uses grammatical types like promoter, coding sequence, or terminator to organize its parts.  When you design a construct in </a:t>
            </a:r>
            <a:r>
              <a:rPr lang="en-US" baseline="0" dirty="0" err="1" smtClean="0"/>
              <a:t>GenoCAD</a:t>
            </a:r>
            <a:r>
              <a:rPr lang="en-US" baseline="0" dirty="0" smtClean="0"/>
              <a:t>, you first design at the level of abstract compositions in which each position of your part could be any of a list of promoter, or any of the list of terminator.  You then can concretize each position of the device by using a </a:t>
            </a:r>
            <a:r>
              <a:rPr lang="en-US" baseline="0" dirty="0" err="1" smtClean="0"/>
              <a:t>pulldown</a:t>
            </a:r>
            <a:r>
              <a:rPr lang="en-US" baseline="0" dirty="0" smtClean="0"/>
              <a:t> menu and selecting the one you want.</a:t>
            </a:r>
            <a:endParaRPr lang="en-US" dirty="0"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4D00B2-ACE4-47FF-8BF7-ED2F6CA8B6DE}" type="slidenum">
              <a:rPr lang="en-US"/>
              <a:pPr fontAlgn="base">
                <a:spcBef>
                  <a:spcPct val="0"/>
                </a:spcBef>
                <a:spcAft>
                  <a:spcPct val="0"/>
                </a:spcAft>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Eugene</a:t>
            </a:r>
            <a:r>
              <a:rPr lang="en-US" baseline="0" dirty="0" smtClean="0"/>
              <a:t> encodes user defined families of parts and user-defined </a:t>
            </a:r>
            <a:r>
              <a:rPr lang="en-US" sz="1200" baseline="0" dirty="0" err="1" smtClean="0">
                <a:solidFill>
                  <a:prstClr val="black"/>
                </a:solidFill>
              </a:rPr>
              <a:t>p</a:t>
            </a:r>
            <a:r>
              <a:rPr lang="en-US" sz="1200" dirty="0" err="1" smtClean="0">
                <a:solidFill>
                  <a:prstClr val="black"/>
                </a:solidFill>
              </a:rPr>
              <a:t>henomenalogical</a:t>
            </a:r>
            <a:r>
              <a:rPr lang="en-US" sz="1200" dirty="0" smtClean="0">
                <a:solidFill>
                  <a:prstClr val="black"/>
                </a:solidFill>
              </a:rPr>
              <a:t> rules of composition.  It was developed by Douglas </a:t>
            </a:r>
            <a:r>
              <a:rPr lang="en-US" sz="1200" dirty="0" err="1" smtClean="0">
                <a:solidFill>
                  <a:prstClr val="black"/>
                </a:solidFill>
              </a:rPr>
              <a:t>Densmore</a:t>
            </a:r>
            <a:r>
              <a:rPr lang="en-US" sz="1200" dirty="0" smtClean="0">
                <a:solidFill>
                  <a:prstClr val="black"/>
                </a:solidFill>
              </a:rPr>
              <a:t>.  In the example here, we illustrate two abstract compositions made of families of parts such as ‘passenger’ or ‘PP’.  These user-defined</a:t>
            </a:r>
            <a:r>
              <a:rPr lang="en-US" sz="1200" baseline="0" dirty="0" smtClean="0">
                <a:solidFill>
                  <a:prstClr val="black"/>
                </a:solidFill>
              </a:rPr>
              <a:t> families are each a set of concrete part sequences.</a:t>
            </a:r>
            <a:endParaRPr lang="en-US" dirty="0"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4D00B2-ACE4-47FF-8BF7-ED2F6CA8B6DE}" type="slidenum">
              <a:rPr lang="en-US"/>
              <a:pPr fontAlgn="base">
                <a:spcBef>
                  <a:spcPct val="0"/>
                </a:spcBef>
                <a:spcAft>
                  <a:spcPct val="0"/>
                </a:spcAft>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encode a Eugene Script by defining</a:t>
            </a:r>
            <a:r>
              <a:rPr lang="en-US" baseline="0" dirty="0" smtClean="0"/>
              <a:t> Devices in terms of Families which are made of Parts that have Properties that are expressed as Primitive data types.  In this way, you hierarchically describe the space of a composition and the properties of the potential constituents of the space.</a:t>
            </a:r>
            <a:endParaRPr lang="en-US" dirty="0"/>
          </a:p>
        </p:txBody>
      </p:sp>
      <p:sp>
        <p:nvSpPr>
          <p:cNvPr id="4" name="Slide Number Placeholder 3"/>
          <p:cNvSpPr>
            <a:spLocks noGrp="1"/>
          </p:cNvSpPr>
          <p:nvPr>
            <p:ph type="sldNum" sz="quarter" idx="10"/>
          </p:nvPr>
        </p:nvSpPr>
        <p:spPr/>
        <p:txBody>
          <a:bodyPr/>
          <a:lstStyle/>
          <a:p>
            <a:fld id="{AB7247DF-1AF8-4836-8849-999029237DC4}" type="slidenum">
              <a:rPr lang="en-US" smtClean="0">
                <a:solidFill>
                  <a:prstClr val="black"/>
                </a:solidFill>
              </a:rPr>
              <a:pPr/>
              <a:t>34</a:t>
            </a:fld>
            <a:endParaRPr 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script also encodes</a:t>
            </a:r>
            <a:r>
              <a:rPr lang="en-US" baseline="0" dirty="0" smtClean="0"/>
              <a:t> rules about which parts can be combined with other rules.  For example, it is experientially known that when you encode a P450 oxidase in the cell, you need to provide a </a:t>
            </a:r>
            <a:r>
              <a:rPr lang="en-US" baseline="0" dirty="0" err="1" smtClean="0"/>
              <a:t>reductase</a:t>
            </a:r>
            <a:r>
              <a:rPr lang="en-US" baseline="0" dirty="0" smtClean="0"/>
              <a:t> from the same organism, or they will not interact.  You can express the source organism as a property when describing the device, and you include this rule of source organism as shown here.</a:t>
            </a:r>
            <a:endParaRPr lang="en-US" dirty="0"/>
          </a:p>
        </p:txBody>
      </p:sp>
      <p:sp>
        <p:nvSpPr>
          <p:cNvPr id="4" name="Slide Number Placeholder 3"/>
          <p:cNvSpPr>
            <a:spLocks noGrp="1"/>
          </p:cNvSpPr>
          <p:nvPr>
            <p:ph type="sldNum" sz="quarter" idx="10"/>
          </p:nvPr>
        </p:nvSpPr>
        <p:spPr/>
        <p:txBody>
          <a:bodyPr/>
          <a:lstStyle/>
          <a:p>
            <a:fld id="{AB7247DF-1AF8-4836-8849-999029237DC4}" type="slidenum">
              <a:rPr lang="en-US" smtClean="0">
                <a:solidFill>
                  <a:prstClr val="black"/>
                </a:solidFill>
              </a:rPr>
              <a:pPr/>
              <a:t>35</a:t>
            </a:fld>
            <a:endParaRPr 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Once you have written a script, you can execute it.  It will permute all members of the abstract</a:t>
            </a:r>
            <a:r>
              <a:rPr lang="en-US" baseline="0" dirty="0" smtClean="0"/>
              <a:t> device and output a list of concrete compositions that all satisfy the supplied rules.</a:t>
            </a:r>
            <a:endParaRPr lang="en-US" dirty="0"/>
          </a:p>
        </p:txBody>
      </p:sp>
      <p:sp>
        <p:nvSpPr>
          <p:cNvPr id="4" name="Slide Number Placeholder 3"/>
          <p:cNvSpPr>
            <a:spLocks noGrp="1"/>
          </p:cNvSpPr>
          <p:nvPr>
            <p:ph type="sldNum" sz="quarter" idx="10"/>
          </p:nvPr>
        </p:nvSpPr>
        <p:spPr/>
        <p:txBody>
          <a:bodyPr/>
          <a:lstStyle/>
          <a:p>
            <a:fld id="{AB7247DF-1AF8-4836-8849-999029237DC4}" type="slidenum">
              <a:rPr lang="en-US" smtClean="0">
                <a:solidFill>
                  <a:prstClr val="black"/>
                </a:solidFill>
              </a:rPr>
              <a:pPr/>
              <a:t>36</a:t>
            </a:fld>
            <a:endParaRPr 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Tools that attempt to design</a:t>
            </a:r>
            <a:r>
              <a:rPr lang="en-US" baseline="0" dirty="0" smtClean="0"/>
              <a:t> metabolic pathways from biochemical ontologies have been under development for many years.  Here we show the sort of output these tools can generate.  This is all the paths that Act synthesizer finds for making p-aminophenol.</a:t>
            </a:r>
          </a:p>
          <a:p>
            <a:endParaRPr lang="en-US" baseline="0" dirty="0" smtClean="0"/>
          </a:p>
          <a:p>
            <a:r>
              <a:rPr lang="en-US" baseline="0" dirty="0" smtClean="0"/>
              <a:t>Act Synthesizer was developed by a Berkeley team including myself, which we have used in this course.  Act is a more recent upstart in this category.  Other major efforts in this area are </a:t>
            </a:r>
            <a:r>
              <a:rPr lang="en-US" baseline="0" dirty="0" err="1" smtClean="0"/>
              <a:t>Vassily</a:t>
            </a:r>
            <a:r>
              <a:rPr lang="en-US" baseline="0" dirty="0" smtClean="0"/>
              <a:t> </a:t>
            </a:r>
            <a:r>
              <a:rPr lang="en-US" baseline="0" dirty="0" err="1" smtClean="0"/>
              <a:t>Hatzimanikatis</a:t>
            </a:r>
            <a:r>
              <a:rPr lang="en-US" baseline="0" dirty="0" smtClean="0"/>
              <a:t>’ program BNICE and </a:t>
            </a:r>
            <a:r>
              <a:rPr lang="en-US" baseline="0" dirty="0" err="1" smtClean="0"/>
              <a:t>PathPHRED</a:t>
            </a:r>
            <a:r>
              <a:rPr lang="en-US" baseline="0" dirty="0" smtClean="0"/>
              <a:t>.  All are based on tracing paths through data encoding enzymatic information such as “</a:t>
            </a:r>
            <a:r>
              <a:rPr lang="en-US" baseline="0" dirty="0" err="1" smtClean="0"/>
              <a:t>butanol</a:t>
            </a:r>
            <a:r>
              <a:rPr lang="en-US" baseline="0" dirty="0" smtClean="0"/>
              <a:t> is oxidized to </a:t>
            </a:r>
            <a:r>
              <a:rPr lang="en-US" baseline="0" dirty="0" err="1" smtClean="0"/>
              <a:t>butanal</a:t>
            </a:r>
            <a:r>
              <a:rPr lang="en-US" baseline="0" dirty="0" smtClean="0"/>
              <a:t> by </a:t>
            </a:r>
            <a:r>
              <a:rPr lang="en-US" baseline="0" dirty="0" err="1" smtClean="0"/>
              <a:t>felZ</a:t>
            </a:r>
            <a:r>
              <a:rPr lang="en-US" baseline="0" dirty="0" smtClean="0"/>
              <a:t> </a:t>
            </a:r>
            <a:r>
              <a:rPr lang="en-US" baseline="0" dirty="0" err="1" smtClean="0"/>
              <a:t>oxidoreducase</a:t>
            </a:r>
            <a:r>
              <a:rPr lang="en-US" baseline="0" dirty="0" smtClean="0"/>
              <a:t>” either directly or indirectly.  The most commonly-used tricks are a breadth-first search algorithm to trace paths to a target through the </a:t>
            </a:r>
            <a:r>
              <a:rPr lang="en-US" baseline="0" dirty="0" err="1" smtClean="0"/>
              <a:t>hypergraph</a:t>
            </a:r>
            <a:r>
              <a:rPr lang="en-US" baseline="0" dirty="0" smtClean="0"/>
              <a:t> of reactions, or to employ reaction operators that capture the pattern of atoms present in these reactions.  It turns out to be a quite meaty and complicated task to design </a:t>
            </a:r>
            <a:r>
              <a:rPr lang="en-US" baseline="0" dirty="0" err="1" smtClean="0"/>
              <a:t>biosythetic</a:t>
            </a:r>
            <a:r>
              <a:rPr lang="en-US" baseline="0" dirty="0" smtClean="0"/>
              <a:t> pathways, hence the many efforts to solve it.  It is challenging both in terms of how we represent biochemical information and the computational challenge of searching through large </a:t>
            </a:r>
            <a:r>
              <a:rPr lang="en-US" baseline="0" dirty="0" err="1" smtClean="0"/>
              <a:t>hypergraphs</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B7247DF-1AF8-4836-8849-999029237DC4}" type="slidenum">
              <a:rPr lang="en-US" smtClean="0">
                <a:solidFill>
                  <a:prstClr val="black"/>
                </a:solidFill>
              </a:rPr>
              <a:pPr/>
              <a:t>37</a:t>
            </a:fld>
            <a:endParaRPr lang="en-US">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 the tools I’ve shown here fit in the general realm of compositional design.  They deal with the question of how you go from a specification</a:t>
            </a:r>
            <a:r>
              <a:rPr lang="en-US" baseline="0" dirty="0" smtClean="0"/>
              <a:t> of behavior to a specific part composition with a specific DNA sequence.  The tools I’ve described each have a different niche within the design flow and will likely ultimately be combined into singular coherent tool chains.  The first attempt at unification was the TASBE effort in which a high level specification language called Proto, developed by Jake Beal, could be reduced to an abstract genetic regulatory network, which in turn could be concretized with distinct parts, then assembled in combinations by automated assembly.  In this context, the </a:t>
            </a:r>
            <a:r>
              <a:rPr lang="en-US" baseline="0" dirty="0" err="1" smtClean="0"/>
              <a:t>retrobiosynthesis</a:t>
            </a:r>
            <a:r>
              <a:rPr lang="en-US" baseline="0" dirty="0" smtClean="0"/>
              <a:t> tools are comparable to the high-level role of proto, but for a different use case and a very different mechanism.  It has become clear that at this very high level of design different synthetic biology devices (biosynthetic, cell surface </a:t>
            </a:r>
            <a:r>
              <a:rPr lang="en-US" baseline="0" dirty="0" err="1" smtClean="0"/>
              <a:t>modication</a:t>
            </a:r>
            <a:r>
              <a:rPr lang="en-US" baseline="0" dirty="0" smtClean="0"/>
              <a:t>, and biosynthesis) the software challenges of synthetic biology are best solved in domain-specific ways.  However, below this level at the part specification level, the software all likely collapses into a singular work flow.</a:t>
            </a:r>
            <a:endParaRPr lang="en-US" dirty="0"/>
          </a:p>
        </p:txBody>
      </p:sp>
      <p:sp>
        <p:nvSpPr>
          <p:cNvPr id="4" name="Slide Number Placeholder 3"/>
          <p:cNvSpPr>
            <a:spLocks noGrp="1"/>
          </p:cNvSpPr>
          <p:nvPr>
            <p:ph type="sldNum" sz="quarter" idx="10"/>
          </p:nvPr>
        </p:nvSpPr>
        <p:spPr/>
        <p:txBody>
          <a:bodyPr/>
          <a:lstStyle/>
          <a:p>
            <a:fld id="{AB7247DF-1AF8-4836-8849-999029237DC4}" type="slidenum">
              <a:rPr lang="en-US" smtClean="0">
                <a:solidFill>
                  <a:prstClr val="black"/>
                </a:solidFill>
              </a:rPr>
              <a:pPr/>
              <a:t>38</a:t>
            </a:fld>
            <a:endParaRPr lang="en-US">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In the example of the TASBE effort, the process of genetic design and </a:t>
            </a:r>
            <a:r>
              <a:rPr lang="en-US" dirty="0" err="1" smtClean="0"/>
              <a:t>wetlab</a:t>
            </a:r>
            <a:r>
              <a:rPr lang="en-US" dirty="0" smtClean="0"/>
              <a:t> implementation spans the</a:t>
            </a:r>
            <a:r>
              <a:rPr lang="en-US" baseline="0" dirty="0" smtClean="0"/>
              <a:t> full range of </a:t>
            </a:r>
            <a:r>
              <a:rPr lang="en-US" baseline="0" dirty="0" err="1" smtClean="0"/>
              <a:t>biocad</a:t>
            </a:r>
            <a:r>
              <a:rPr lang="en-US" baseline="0" dirty="0" smtClean="0"/>
              <a:t> problems from specification to manufacture.  The last step in that tool chain is automated fabrication.  It is generally assumed that fabrication will always follow a three step process in which DNAs are first fabricated in the form of shorter fragments from individual bases, most likely </a:t>
            </a:r>
            <a:r>
              <a:rPr lang="en-US" baseline="0" dirty="0" err="1" smtClean="0"/>
              <a:t>oligos</a:t>
            </a:r>
            <a:r>
              <a:rPr lang="en-US" baseline="0" dirty="0" smtClean="0"/>
              <a:t>, then assembled into </a:t>
            </a:r>
            <a:r>
              <a:rPr lang="en-US" baseline="0" dirty="0" err="1" smtClean="0"/>
              <a:t>synthons</a:t>
            </a:r>
            <a:r>
              <a:rPr lang="en-US" baseline="0" dirty="0" smtClean="0"/>
              <a:t> or parts, and from here to device-length DNAs.  The lab automation of the first two steps of this process is well established in industry as commercial products, and most research on these topics is proprietary.  In contrast, the larger scale synthesis of DNAs on the multi-part scale (5kb-40kb) is primarily done in academia still.  Thus, more is known about it.</a:t>
            </a:r>
            <a:endParaRPr lang="en-US" dirty="0" smtClean="0"/>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8D8086B-4FDF-4EBF-9754-953C96FD3491}" type="slidenum">
              <a:rPr lang="en-US"/>
              <a:pPr fontAlgn="base">
                <a:spcBef>
                  <a:spcPct val="0"/>
                </a:spcBef>
                <a:spcAft>
                  <a:spcPct val="0"/>
                </a:spcAft>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There are many good reasons to automate a </a:t>
            </a:r>
            <a:r>
              <a:rPr lang="en-US" dirty="0" err="1" smtClean="0"/>
              <a:t>wetlab</a:t>
            </a:r>
            <a:r>
              <a:rPr lang="en-US" dirty="0" smtClean="0"/>
              <a:t> experiment.</a:t>
            </a:r>
            <a:r>
              <a:rPr lang="en-US" baseline="0" dirty="0" smtClean="0"/>
              <a:t>  When you perform complex manual tasks as an individual, there are issues with reproducibility caused by subtle differences in how each user conducts the experiment. When a machine does thing, it comes out more similar run-to-run, and more importantly, the run-to-run variability can be measured and this uncertainty factored into the experimental design.</a:t>
            </a:r>
          </a:p>
          <a:p>
            <a:pPr>
              <a:spcBef>
                <a:spcPct val="0"/>
              </a:spcBef>
            </a:pPr>
            <a:endParaRPr lang="en-US" baseline="0" dirty="0" smtClean="0"/>
          </a:p>
          <a:p>
            <a:pPr>
              <a:spcBef>
                <a:spcPct val="0"/>
              </a:spcBef>
            </a:pPr>
            <a:r>
              <a:rPr lang="en-US" baseline="0" dirty="0" smtClean="0"/>
              <a:t>Automation and multiplexing also enable the miniaturization of experiments.  When you do everything with a pipette in </a:t>
            </a:r>
            <a:r>
              <a:rPr lang="en-US" baseline="0" dirty="0" err="1" smtClean="0"/>
              <a:t>eppendorfs</a:t>
            </a:r>
            <a:r>
              <a:rPr lang="en-US" baseline="0" dirty="0" smtClean="0"/>
              <a:t>, you use a large amount of reagent.  When a robot does it, the reactions can be reduced to tiny volumes, even as small as 1nL, thereby saving space and reagent costs.</a:t>
            </a:r>
          </a:p>
          <a:p>
            <a:pPr>
              <a:spcBef>
                <a:spcPct val="0"/>
              </a:spcBef>
            </a:pPr>
            <a:endParaRPr lang="en-US" baseline="0" dirty="0" smtClean="0"/>
          </a:p>
          <a:p>
            <a:pPr>
              <a:spcBef>
                <a:spcPct val="0"/>
              </a:spcBef>
            </a:pPr>
            <a:r>
              <a:rPr lang="en-US" baseline="0" dirty="0" smtClean="0"/>
              <a:t>Where automation is most useful is in increasing throughput.  You all would probably have no problem doing 10 cloning experiments in parallel.  But what if I gave you 100 or 1000 to do?  It is in the scaling of what you normally do in the lab to much higher volume that you encounter the need for robotics and automation.</a:t>
            </a:r>
          </a:p>
          <a:p>
            <a:pPr>
              <a:spcBef>
                <a:spcPct val="0"/>
              </a:spcBef>
            </a:pPr>
            <a:endParaRPr lang="en-US" baseline="0" dirty="0" smtClean="0"/>
          </a:p>
          <a:p>
            <a:pPr>
              <a:spcBef>
                <a:spcPct val="0"/>
              </a:spcBef>
            </a:pPr>
            <a:r>
              <a:rPr lang="en-US" baseline="0" dirty="0" smtClean="0"/>
              <a:t>Though automation often requires high capital investments (robots are expensive) and high consumable costs (robot tips and barcoded tubes cost more than your universal tips and </a:t>
            </a:r>
            <a:r>
              <a:rPr lang="en-US" baseline="0" dirty="0" err="1" smtClean="0"/>
              <a:t>eppendorfs</a:t>
            </a:r>
            <a:r>
              <a:rPr lang="en-US" baseline="0" dirty="0" smtClean="0"/>
              <a:t>), there is often a labor cost savings with automation.  Most of the price reductions in gene synthesis over the past ten years have been the result of incorporating automation into the DNA fabrication pipelines at companies.</a:t>
            </a:r>
          </a:p>
          <a:p>
            <a:pPr>
              <a:spcBef>
                <a:spcPct val="0"/>
              </a:spcBef>
            </a:pPr>
            <a:endParaRPr lang="en-US" baseline="0" dirty="0" smtClean="0"/>
          </a:p>
          <a:p>
            <a:pPr>
              <a:spcBef>
                <a:spcPct val="0"/>
              </a:spcBef>
            </a:pPr>
            <a:r>
              <a:rPr lang="en-US" baseline="0" dirty="0" smtClean="0"/>
              <a:t>Most usefully, automation enables higher levels of abstraction.  Today if I ask you to design a cloning experiment for a part, you will follow the sorts of thought processes that you learned in your tutorials, and you will expend a large amount of time and energy into making that one thing.  If you instead use automated scripts for the design and robots to do the fabrication, you only need to provide a specification for the part and the rest happens </a:t>
            </a:r>
            <a:r>
              <a:rPr lang="en-US" baseline="0" dirty="0" err="1" smtClean="0"/>
              <a:t>automagically</a:t>
            </a:r>
            <a:r>
              <a:rPr lang="en-US" baseline="0" dirty="0" smtClean="0"/>
              <a:t>.  So, you spend less time dealing with issues of fabrication and low-level design and can instead focus on the more interesting aspects of the experiment.</a:t>
            </a:r>
            <a:endParaRPr lang="en-US" dirty="0"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4D00B2-ACE4-47FF-8BF7-ED2F6CA8B6DE}" type="slidenum">
              <a:rPr lang="en-US"/>
              <a:pPr fontAlgn="base">
                <a:spcBef>
                  <a:spcPct val="0"/>
                </a:spcBef>
                <a:spcAft>
                  <a:spcPct val="0"/>
                </a:spcAft>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graphic is from the </a:t>
            </a:r>
            <a:r>
              <a:rPr lang="en-US" dirty="0" err="1" smtClean="0"/>
              <a:t>Clotho</a:t>
            </a:r>
            <a:r>
              <a:rPr lang="en-US" dirty="0" smtClean="0"/>
              <a:t>-related automated assembly effort for </a:t>
            </a:r>
            <a:r>
              <a:rPr lang="en-US" dirty="0" err="1" smtClean="0"/>
              <a:t>biobrick</a:t>
            </a:r>
            <a:r>
              <a:rPr lang="en-US" dirty="0" smtClean="0"/>
              <a:t> standard assembly using liquid handling robotics.  In general, such software begins with</a:t>
            </a:r>
            <a:r>
              <a:rPr lang="en-US" baseline="0" dirty="0" smtClean="0"/>
              <a:t> a list of goal parts – the specific compositions of parts you want to put together.  </a:t>
            </a:r>
          </a:p>
          <a:p>
            <a:r>
              <a:rPr lang="en-US" baseline="0" dirty="0" smtClean="0"/>
              <a:t>&lt;click&gt;</a:t>
            </a:r>
          </a:p>
          <a:p>
            <a:r>
              <a:rPr lang="en-US" baseline="0" dirty="0" smtClean="0"/>
              <a:t>You also provide the data for where in plates the samples of the parts are held.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&lt;click&gt;</a:t>
            </a:r>
          </a:p>
          <a:p>
            <a:r>
              <a:rPr lang="en-US" dirty="0" smtClean="0"/>
              <a:t>An</a:t>
            </a:r>
            <a:r>
              <a:rPr lang="en-US" baseline="0" dirty="0" smtClean="0"/>
              <a:t> interface allows you to edit the goal parts and design an assembly strategy that is most efficient for this set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&lt;click&gt;</a:t>
            </a:r>
          </a:p>
          <a:p>
            <a:r>
              <a:rPr lang="en-US" dirty="0" smtClean="0"/>
              <a:t>And finally it reduces the series of manipulations to liquid handling commands that are sent to a robot.</a:t>
            </a:r>
            <a:endParaRPr lang="en-US" dirty="0"/>
          </a:p>
        </p:txBody>
      </p:sp>
      <p:sp>
        <p:nvSpPr>
          <p:cNvPr id="4" name="Slide Number Placeholder 3"/>
          <p:cNvSpPr>
            <a:spLocks noGrp="1"/>
          </p:cNvSpPr>
          <p:nvPr>
            <p:ph type="sldNum" sz="quarter" idx="10"/>
          </p:nvPr>
        </p:nvSpPr>
        <p:spPr/>
        <p:txBody>
          <a:bodyPr/>
          <a:lstStyle/>
          <a:p>
            <a:fld id="{AB7247DF-1AF8-4836-8849-999029237DC4}" type="slidenum">
              <a:rPr lang="en-US" smtClean="0">
                <a:solidFill>
                  <a:prstClr val="black"/>
                </a:solidFill>
              </a:rPr>
              <a:pPr/>
              <a:t>40</a:t>
            </a:fld>
            <a:endParaRPr lang="en-US">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J5 is a tool developed at JBEI by Nathan </a:t>
            </a:r>
            <a:r>
              <a:rPr lang="en-US" dirty="0" err="1" smtClean="0"/>
              <a:t>Hillson</a:t>
            </a:r>
            <a:r>
              <a:rPr lang="en-US" dirty="0" smtClean="0"/>
              <a:t> that enables you to specify goal parts and choose the best</a:t>
            </a:r>
            <a:r>
              <a:rPr lang="en-US" baseline="0" dirty="0" smtClean="0"/>
              <a:t> method of standardized assembly.  The most powerful aspect of the tool is the encoding of decision logic about the price of fabrication for a given method as well as the design of the assembly scheme.  Let’s watch the video.</a:t>
            </a:r>
            <a:endParaRPr lang="en-US" dirty="0"/>
          </a:p>
        </p:txBody>
      </p:sp>
      <p:sp>
        <p:nvSpPr>
          <p:cNvPr id="4" name="Slide Number Placeholder 3"/>
          <p:cNvSpPr>
            <a:spLocks noGrp="1"/>
          </p:cNvSpPr>
          <p:nvPr>
            <p:ph type="sldNum" sz="quarter" idx="10"/>
          </p:nvPr>
        </p:nvSpPr>
        <p:spPr/>
        <p:txBody>
          <a:bodyPr/>
          <a:lstStyle/>
          <a:p>
            <a:fld id="{AB7247DF-1AF8-4836-8849-999029237DC4}" type="slidenum">
              <a:rPr lang="en-US" smtClean="0">
                <a:solidFill>
                  <a:prstClr val="black"/>
                </a:solidFill>
              </a:rPr>
              <a:pPr/>
              <a:t>41</a:t>
            </a:fld>
            <a:endParaRPr lang="en-US">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Many of the early</a:t>
            </a:r>
            <a:r>
              <a:rPr lang="en-US" baseline="0" dirty="0" smtClean="0"/>
              <a:t> ideas in </a:t>
            </a:r>
            <a:r>
              <a:rPr lang="en-US" baseline="0" dirty="0" err="1" smtClean="0"/>
              <a:t>BioCAD</a:t>
            </a:r>
            <a:r>
              <a:rPr lang="en-US" baseline="0" dirty="0" smtClean="0"/>
              <a:t> at the start of synthetic biology grew out of Systems Biology with a heavy emphasis on simulation.  These types of tools were central to both fields.  In many ways, synthetic biology has become its own clade of forward design tools that only partially overlaps the systems biology tools around biochemical ontologies and these simulation tools.</a:t>
            </a:r>
            <a:endParaRPr lang="en-US" dirty="0" smtClean="0"/>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8D8086B-4FDF-4EBF-9754-953C96FD3491}" type="slidenum">
              <a:rPr lang="en-US"/>
              <a:pPr fontAlgn="base">
                <a:spcBef>
                  <a:spcPct val="0"/>
                </a:spcBef>
                <a:spcAft>
                  <a:spcPct val="0"/>
                </a:spcAft>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The basic idea of a simulation is define an</a:t>
            </a:r>
            <a:r>
              <a:rPr lang="en-US" baseline="0" dirty="0" smtClean="0"/>
              <a:t> initial </a:t>
            </a:r>
            <a:r>
              <a:rPr lang="en-US" baseline="0" dirty="0" err="1" smtClean="0"/>
              <a:t>concetnration</a:t>
            </a:r>
            <a:r>
              <a:rPr lang="en-US" baseline="0" dirty="0" smtClean="0"/>
              <a:t> of each molecule type in the cell as a variable.  You then write out equations that describe how these concentrations will change as a functional time as a function of the concentrations of the other chemicals.  You then simulate what the system will do either by numerical solutions to differential equations or a stochastic simulation.</a:t>
            </a:r>
          </a:p>
          <a:p>
            <a:pPr>
              <a:spcBef>
                <a:spcPct val="0"/>
              </a:spcBef>
            </a:pPr>
            <a:endParaRPr lang="en-US" baseline="0" dirty="0" smtClean="0"/>
          </a:p>
          <a:p>
            <a:pPr>
              <a:spcBef>
                <a:spcPct val="0"/>
              </a:spcBef>
            </a:pPr>
            <a:r>
              <a:rPr lang="en-US" baseline="0" dirty="0" smtClean="0"/>
              <a:t>Often computational biologists use these simulations to model the behavior of complex biological systems.  In the context of synthetic biology, these tools allow the engineer to model different circuit architectures to decide which ones might be better than others.</a:t>
            </a:r>
            <a:endParaRPr lang="en-US" dirty="0"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4D00B2-ACE4-47FF-8BF7-ED2F6CA8B6DE}" type="slidenum">
              <a:rPr lang="en-US"/>
              <a:pPr fontAlgn="base">
                <a:spcBef>
                  <a:spcPct val="0"/>
                </a:spcBef>
                <a:spcAft>
                  <a:spcPct val="0"/>
                </a:spcAft>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Here’s an example of a model from Ron Weiss.</a:t>
            </a:r>
            <a:r>
              <a:rPr lang="en-US" baseline="0" dirty="0" smtClean="0"/>
              <a:t>  Shown is a cartoon of the process they wish to model.  The pulse generator cells encode a </a:t>
            </a:r>
            <a:r>
              <a:rPr lang="en-US" baseline="0" dirty="0" err="1" smtClean="0"/>
              <a:t>consitutively</a:t>
            </a:r>
            <a:r>
              <a:rPr lang="en-US" baseline="0" dirty="0" smtClean="0"/>
              <a:t>-expressed </a:t>
            </a:r>
            <a:r>
              <a:rPr lang="en-US" baseline="0" dirty="0" err="1" smtClean="0"/>
              <a:t>luxR</a:t>
            </a:r>
            <a:r>
              <a:rPr lang="en-US" baseline="0" dirty="0" smtClean="0"/>
              <a:t> gene which produces the </a:t>
            </a:r>
            <a:r>
              <a:rPr lang="en-US" baseline="0" dirty="0" err="1" smtClean="0"/>
              <a:t>luxR</a:t>
            </a:r>
            <a:r>
              <a:rPr lang="en-US" baseline="0" dirty="0" smtClean="0"/>
              <a:t> protein.  If </a:t>
            </a:r>
            <a:r>
              <a:rPr lang="en-US" baseline="0" dirty="0" err="1" smtClean="0"/>
              <a:t>LuxR</a:t>
            </a:r>
            <a:r>
              <a:rPr lang="en-US" baseline="0" dirty="0" smtClean="0"/>
              <a:t> binds to exogenously provided </a:t>
            </a:r>
            <a:r>
              <a:rPr lang="en-US" baseline="0" dirty="0" err="1" smtClean="0"/>
              <a:t>homoserine</a:t>
            </a:r>
            <a:r>
              <a:rPr lang="en-US" baseline="0" dirty="0" smtClean="0"/>
              <a:t> </a:t>
            </a:r>
            <a:r>
              <a:rPr lang="en-US" baseline="0" dirty="0" err="1" smtClean="0"/>
              <a:t>lacton</a:t>
            </a:r>
            <a:r>
              <a:rPr lang="en-US" baseline="0" dirty="0" smtClean="0"/>
              <a:t>, it will activate </a:t>
            </a:r>
            <a:r>
              <a:rPr lang="en-US" baseline="0" dirty="0" err="1" smtClean="0"/>
              <a:t>LuxI</a:t>
            </a:r>
            <a:r>
              <a:rPr lang="en-US" baseline="0" dirty="0" smtClean="0"/>
              <a:t> promoters.  Activation of these promoters leads to the production of GFP and CI protein.  Once CI accumulates, it will shut down production of GFP resulting in a temporal pulse of GFP expression.</a:t>
            </a:r>
            <a:endParaRPr lang="en-US" dirty="0"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4D00B2-ACE4-47FF-8BF7-ED2F6CA8B6DE}" type="slidenum">
              <a:rPr lang="en-US"/>
              <a:pPr fontAlgn="base">
                <a:spcBef>
                  <a:spcPct val="0"/>
                </a:spcBef>
                <a:spcAft>
                  <a:spcPct val="0"/>
                </a:spcAft>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Computationally, they describe this system in terms of 23 species doing 44 reactions.  Here we show just 3 of the reactions.  Each term</a:t>
            </a:r>
            <a:r>
              <a:rPr lang="en-US" baseline="0" dirty="0" smtClean="0"/>
              <a:t> describes the concentration of a different chemical species in the system.  For example, these reactions all describe transcriptional, translational, or decay processes.  Similar models can be written for enzymatic transformations.  You can then translate the system of chemical equations into a series of differential equations.  </a:t>
            </a:r>
          </a:p>
          <a:p>
            <a:pPr>
              <a:spcBef>
                <a:spcPct val="0"/>
              </a:spcBef>
            </a:pPr>
            <a:endParaRPr lang="en-US" baseline="0" dirty="0" smtClean="0"/>
          </a:p>
          <a:p>
            <a:pPr>
              <a:spcBef>
                <a:spcPct val="0"/>
              </a:spcBef>
            </a:pPr>
            <a:r>
              <a:rPr lang="en-US" baseline="0" dirty="0" smtClean="0"/>
              <a:t>&lt;click&gt;</a:t>
            </a:r>
          </a:p>
          <a:p>
            <a:pPr>
              <a:spcBef>
                <a:spcPct val="0"/>
              </a:spcBef>
            </a:pPr>
            <a:endParaRPr lang="en-US" baseline="0" dirty="0" smtClean="0"/>
          </a:p>
          <a:p>
            <a:pPr>
              <a:spcBef>
                <a:spcPct val="0"/>
              </a:spcBef>
            </a:pPr>
            <a:r>
              <a:rPr lang="en-US" baseline="0" dirty="0" smtClean="0"/>
              <a:t>Here we describe how the concentration of </a:t>
            </a:r>
            <a:r>
              <a:rPr lang="en-US" baseline="0" dirty="0" err="1" smtClean="0"/>
              <a:t>RNAp</a:t>
            </a:r>
            <a:r>
              <a:rPr lang="en-US" baseline="0" dirty="0" smtClean="0"/>
              <a:t> changes as a function of time in a manner related to the concentration of an mRNA and its decay.  </a:t>
            </a:r>
          </a:p>
          <a:p>
            <a:pPr marL="0" marR="0" indent="0" algn="l" defTabSz="914400" rtl="0" eaLnBrk="1" fontAlgn="auto" latinLnBrk="0" hangingPunct="1">
              <a:lnSpc>
                <a:spcPct val="100000"/>
              </a:lnSpc>
              <a:spcBef>
                <a:spcPct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ct val="0"/>
              </a:spcBef>
              <a:spcAft>
                <a:spcPts val="0"/>
              </a:spcAft>
              <a:buClrTx/>
              <a:buSzTx/>
              <a:buFontTx/>
              <a:buNone/>
              <a:tabLst/>
              <a:defRPr/>
            </a:pPr>
            <a:r>
              <a:rPr lang="en-US" baseline="0" dirty="0" smtClean="0"/>
              <a:t>&lt;click&gt;</a:t>
            </a:r>
          </a:p>
          <a:p>
            <a:pPr>
              <a:spcBef>
                <a:spcPct val="0"/>
              </a:spcBef>
            </a:pPr>
            <a:endParaRPr lang="en-US" baseline="0" dirty="0" smtClean="0"/>
          </a:p>
          <a:p>
            <a:pPr>
              <a:spcBef>
                <a:spcPct val="0"/>
              </a:spcBef>
            </a:pPr>
            <a:endParaRPr lang="en-US" baseline="0" dirty="0" smtClean="0"/>
          </a:p>
          <a:p>
            <a:pPr>
              <a:spcBef>
                <a:spcPct val="0"/>
              </a:spcBef>
            </a:pPr>
            <a:r>
              <a:rPr lang="en-US" baseline="0" dirty="0" smtClean="0"/>
              <a:t>You can then adjust the </a:t>
            </a:r>
            <a:r>
              <a:rPr lang="en-US" baseline="0" dirty="0" err="1" smtClean="0"/>
              <a:t>paramaters</a:t>
            </a:r>
            <a:r>
              <a:rPr lang="en-US" baseline="0" dirty="0" smtClean="0"/>
              <a:t> in these models which encode information such as the translation or transcription rate.  By examining how the model changes in response to these adjusted parameters, you can examine the scope of behaviors that this particular gene regulatory network is likely to exhibit.</a:t>
            </a:r>
            <a:endParaRPr lang="en-US" dirty="0"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4D00B2-ACE4-47FF-8BF7-ED2F6CA8B6DE}" type="slidenum">
              <a:rPr lang="en-US"/>
              <a:pPr fontAlgn="base">
                <a:spcBef>
                  <a:spcPct val="0"/>
                </a:spcBef>
                <a:spcAft>
                  <a:spcPct val="0"/>
                </a:spcAft>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In this case, they are able to fairly</a:t>
            </a:r>
            <a:r>
              <a:rPr lang="en-US" baseline="0" dirty="0" smtClean="0"/>
              <a:t> precisely describe the observed pulse behavior for the circuit they built in the </a:t>
            </a:r>
            <a:r>
              <a:rPr lang="en-US" baseline="0" dirty="0" err="1" smtClean="0"/>
              <a:t>wetlab</a:t>
            </a:r>
            <a:r>
              <a:rPr lang="en-US" baseline="0" dirty="0" smtClean="0"/>
              <a:t>.</a:t>
            </a:r>
            <a:endParaRPr lang="en-US" dirty="0"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4D00B2-ACE4-47FF-8BF7-ED2F6CA8B6DE}" type="slidenum">
              <a:rPr lang="en-US"/>
              <a:pPr fontAlgn="base">
                <a:spcBef>
                  <a:spcPct val="0"/>
                </a:spcBef>
                <a:spcAft>
                  <a:spcPct val="0"/>
                </a:spcAft>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Often stochastic and differential equation based modeling is done in </a:t>
            </a:r>
            <a:r>
              <a:rPr lang="en-US" dirty="0" err="1" smtClean="0"/>
              <a:t>Matlab</a:t>
            </a:r>
            <a:r>
              <a:rPr lang="en-US" baseline="0" dirty="0" smtClean="0"/>
              <a:t> or in </a:t>
            </a:r>
            <a:r>
              <a:rPr lang="en-US" baseline="0" dirty="0" err="1" smtClean="0"/>
              <a:t>gui</a:t>
            </a:r>
            <a:r>
              <a:rPr lang="en-US" baseline="0" dirty="0" smtClean="0"/>
              <a:t>-less C programs.  However, there are also specific tools for modeling and illustrating the results of biochemical network simulations.  Many such tools exist within the domain of systems biology, and a few carry over to synthetic biology.  </a:t>
            </a:r>
            <a:r>
              <a:rPr lang="en-US" baseline="0" dirty="0" err="1" smtClean="0"/>
              <a:t>Tinkercell</a:t>
            </a:r>
            <a:r>
              <a:rPr lang="en-US" baseline="0" dirty="0" smtClean="0"/>
              <a:t> developed by Herbert </a:t>
            </a:r>
            <a:r>
              <a:rPr lang="en-US" baseline="0" dirty="0" err="1" smtClean="0"/>
              <a:t>Sauro</a:t>
            </a:r>
            <a:r>
              <a:rPr lang="en-US" baseline="0" dirty="0" smtClean="0"/>
              <a:t> and Deepak </a:t>
            </a:r>
            <a:r>
              <a:rPr lang="en-US" baseline="0" dirty="0" err="1" smtClean="0"/>
              <a:t>Chandran</a:t>
            </a:r>
            <a:r>
              <a:rPr lang="en-US" baseline="0" dirty="0" smtClean="0"/>
              <a:t> provides a user interface for drawing genetic circuits in the same way that lab researchers typically draw them on paper.  The software translates this architecture into an SBML model, which can be translated into a differential equation or stochastic model, and then simulated.</a:t>
            </a:r>
            <a:endParaRPr lang="en-US" dirty="0"/>
          </a:p>
        </p:txBody>
      </p:sp>
      <p:sp>
        <p:nvSpPr>
          <p:cNvPr id="4" name="Slide Number Placeholder 3"/>
          <p:cNvSpPr>
            <a:spLocks noGrp="1"/>
          </p:cNvSpPr>
          <p:nvPr>
            <p:ph type="sldNum" sz="quarter" idx="10"/>
          </p:nvPr>
        </p:nvSpPr>
        <p:spPr/>
        <p:txBody>
          <a:bodyPr/>
          <a:lstStyle/>
          <a:p>
            <a:fld id="{AB7247DF-1AF8-4836-8849-999029237DC4}" type="slidenum">
              <a:rPr lang="en-US" smtClean="0">
                <a:solidFill>
                  <a:prstClr val="black"/>
                </a:solidFill>
              </a:rPr>
              <a:pPr/>
              <a:t>47</a:t>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Automation has become fully integrated into most other fields of engineering and even in the biological space of drug discovery.  The sorts of tools are generally referred</a:t>
            </a:r>
            <a:r>
              <a:rPr lang="en-US" baseline="0" dirty="0" smtClean="0"/>
              <a:t> to as CAD (computer aided design) or CAM (computer aided manufacturing).  Both CAD and CAM now have counterparts in genetic engineering.  CAM has been demonstrated with the Gibson, </a:t>
            </a:r>
            <a:r>
              <a:rPr lang="en-US" baseline="0" dirty="0" err="1" smtClean="0"/>
              <a:t>GoldenGate</a:t>
            </a:r>
            <a:r>
              <a:rPr lang="en-US" baseline="0" dirty="0" smtClean="0"/>
              <a:t>, </a:t>
            </a:r>
            <a:r>
              <a:rPr lang="en-US" baseline="0" dirty="0" err="1" smtClean="0"/>
              <a:t>BioBrick</a:t>
            </a:r>
            <a:r>
              <a:rPr lang="en-US" baseline="0" dirty="0" smtClean="0"/>
              <a:t>, and PCA fabrication chemistries, to name just a few.  Though much of our fabrication is still done by hand, the only reason for this is that fabrication as a service has only thus far been provided for total gene synthesis.  Efforts are underway to develop services for the assembly methods as a service, and these should be </a:t>
            </a:r>
            <a:r>
              <a:rPr lang="en-US" baseline="0" dirty="0" err="1" smtClean="0"/>
              <a:t>existant</a:t>
            </a:r>
            <a:r>
              <a:rPr lang="en-US" baseline="0" dirty="0" smtClean="0"/>
              <a:t> by 2015.  What this means is that the painful part of </a:t>
            </a:r>
            <a:r>
              <a:rPr lang="en-US" baseline="0" dirty="0" err="1" smtClean="0"/>
              <a:t>wetlab</a:t>
            </a:r>
            <a:r>
              <a:rPr lang="en-US" baseline="0" dirty="0" smtClean="0"/>
              <a:t> synthetic biology is disappearing, and software tools are playing a more prominent role in the day-to-day implementation of projects.</a:t>
            </a:r>
            <a:endParaRPr lang="en-US" dirty="0"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4D00B2-ACE4-47FF-8BF7-ED2F6CA8B6DE}" type="slidenum">
              <a:rPr lang="en-US"/>
              <a:pPr fontAlgn="base">
                <a:spcBef>
                  <a:spcPct val="0"/>
                </a:spcBef>
                <a:spcAft>
                  <a:spcPct val="0"/>
                </a:spcAft>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Liquid</a:t>
            </a:r>
            <a:r>
              <a:rPr lang="en-US" baseline="0" dirty="0" smtClean="0"/>
              <a:t> handling robots and related equipment have been around for several decades now.  Like all fields, the tools for doing biology are under continuous development, but the robotics space for automating </a:t>
            </a:r>
            <a:r>
              <a:rPr lang="en-US" baseline="0" dirty="0" err="1" smtClean="0"/>
              <a:t>wetlab</a:t>
            </a:r>
            <a:r>
              <a:rPr lang="en-US" baseline="0" dirty="0" smtClean="0"/>
              <a:t> experiments isn’t new.  It’s used extensively in the pharmaceutical industry, but also in high-throughput screening based companies and core facilities.  Let’s take a look at some of the equipment and what they do.</a:t>
            </a:r>
            <a:endParaRPr lang="en-US" dirty="0" smtClean="0"/>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8D8086B-4FDF-4EBF-9754-953C96FD3491}" type="slidenum">
              <a:rPr lang="en-US"/>
              <a:pPr fontAlgn="base">
                <a:spcBef>
                  <a:spcPct val="0"/>
                </a:spcBef>
                <a:spcAft>
                  <a:spcPct val="0"/>
                </a:spcAft>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The most basic type of automation equipment is a liquid</a:t>
            </a:r>
            <a:r>
              <a:rPr lang="en-US" baseline="0" dirty="0" smtClean="0"/>
              <a:t> handler.  A conventional liquid handler does exactly what you would do by hand using a single-channel or multi-channel </a:t>
            </a:r>
            <a:r>
              <a:rPr lang="en-US" baseline="0" dirty="0" err="1" smtClean="0"/>
              <a:t>pipettman</a:t>
            </a:r>
            <a:r>
              <a:rPr lang="en-US" baseline="0" dirty="0" smtClean="0"/>
              <a:t>.  They employ special tips that are incompatible with LTS or universal </a:t>
            </a:r>
            <a:r>
              <a:rPr lang="en-US" baseline="0" dirty="0" err="1" smtClean="0"/>
              <a:t>pipettman</a:t>
            </a:r>
            <a:r>
              <a:rPr lang="en-US" baseline="0" dirty="0" smtClean="0"/>
              <a:t>, but other than how they attach to the machine, they serve the same purpose as they do with manual liquid handling.  Essentially the robot is a 4-dimensional CNC machine:  you can move horizontally through the x and y dimensions of the deck, up or down, and you can press the piston within the pipette head to aspirate or dispense liquid.  You can control the movements of the robots across these 4 dimensions however you wish, but the instruments all come with software that wraps sequences of movements into commonly-used operations such as aspiration, dispensing, and mixing.  </a:t>
            </a:r>
          </a:p>
          <a:p>
            <a:pPr>
              <a:spcBef>
                <a:spcPct val="0"/>
              </a:spcBef>
            </a:pPr>
            <a:endParaRPr lang="en-US" baseline="0" dirty="0" smtClean="0"/>
          </a:p>
          <a:p>
            <a:pPr>
              <a:spcBef>
                <a:spcPct val="0"/>
              </a:spcBef>
            </a:pPr>
            <a:r>
              <a:rPr lang="en-US" baseline="0" dirty="0" smtClean="0"/>
              <a:t>&lt;click&gt;</a:t>
            </a:r>
          </a:p>
          <a:p>
            <a:pPr>
              <a:spcBef>
                <a:spcPct val="0"/>
              </a:spcBef>
            </a:pPr>
            <a:endParaRPr lang="en-US" baseline="0" dirty="0" smtClean="0"/>
          </a:p>
          <a:p>
            <a:pPr>
              <a:spcBef>
                <a:spcPct val="0"/>
              </a:spcBef>
            </a:pPr>
            <a:r>
              <a:rPr lang="en-US" baseline="0" dirty="0" smtClean="0"/>
              <a:t>Different models of liquid handlers differ in terms of the size of the workspace (which is how many plates can be positioned on the deck at one time), whether they also include the means of moving plates within the deck (usually referred to as a gripper tool), how many pipette heads are accessible, and the size and volume of the pipette head.  You can get single-channel pipette heads that match the size range of manual ones – from single microliter to milliliter volumes.  You can also get multi-channel heads that deliver in units of 8, 96, or 384 tips at a time.  Because of the large number of tips involved, the slightly higher cost of these tips, and the need for some monitoring and setup by a technician, using a liquid handling instrument often gets quite pricey.  This is not something to consider using unless you intend to process at least a few thousand samples for most applications.  There is also a significant capital investment in robotics.  There is a saying that the cost of this equipment runs by weight, with a </a:t>
            </a:r>
            <a:r>
              <a:rPr lang="en-US" baseline="0" dirty="0" err="1" smtClean="0"/>
              <a:t>pricetag</a:t>
            </a:r>
            <a:r>
              <a:rPr lang="en-US" baseline="0" dirty="0" smtClean="0"/>
              <a:t> of around $1000 per kilogram of equipment, so these instruments run in the 10’s to 100’s of </a:t>
            </a:r>
            <a:r>
              <a:rPr lang="en-US" baseline="0" dirty="0" err="1" smtClean="0"/>
              <a:t>thoursands</a:t>
            </a:r>
            <a:r>
              <a:rPr lang="en-US" baseline="0" dirty="0" smtClean="0"/>
              <a:t> of dollars.</a:t>
            </a:r>
            <a:endParaRPr lang="en-US" dirty="0"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4D00B2-ACE4-47FF-8BF7-ED2F6CA8B6DE}" type="slidenum">
              <a:rPr lang="en-US"/>
              <a:pPr fontAlgn="base">
                <a:spcBef>
                  <a:spcPct val="0"/>
                </a:spcBef>
                <a:spcAft>
                  <a:spcPct val="0"/>
                </a:spcAft>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The cost of consumables and the desire for faster liquid transfers has led to</a:t>
            </a:r>
            <a:r>
              <a:rPr lang="en-US" baseline="0" dirty="0" smtClean="0"/>
              <a:t> the development of other methods that do not employ tips.  The most recent of these technologies are acoustic probe liquid handlers that use sound waves to move tiny droplets of liquid.  These typically transfer liquid in the </a:t>
            </a:r>
            <a:r>
              <a:rPr lang="en-US" baseline="0" dirty="0" err="1" smtClean="0"/>
              <a:t>nanoliter</a:t>
            </a:r>
            <a:r>
              <a:rPr lang="en-US" baseline="0" dirty="0" smtClean="0"/>
              <a:t> scale, and larger volumes can be moved by sending many smaller-volume droplets.  Operationally, the acoustic liquid handler is a 2-dimensional CNC machine with an acoustic probe head.  That head is position below the well of sample plate, and the emission of sound waves causes the droplets to jet from the plate.  If another plate is positioned to receive these droplets you can jet the liquid into a recipient well.  So, basically, this instrument holds two plates face-to-face, it aligns the plates such that the wells being operated on are aligned, and then it jets liquid from one well to the other.  The analogous operation with a conventional liquid handler would be to use a single-channel pipet head to aspirate liquid from one well of one plate and dispense it in another well of another plate.  This operation is generally referred to as ‘cherry picking’.  The advantages of acoustics are the minimization of reagent volumes, the speed of the transfer process (it’s super fast), and the ability to dispense liquid to non-plate surfaces such as the surface of a silicon chip.  The disadvantages are the cost, the newness of the technology, and some operational sensitivity to samples of certain composition—some solvents won’t work in it.</a:t>
            </a:r>
            <a:endParaRPr lang="en-US" dirty="0"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4D00B2-ACE4-47FF-8BF7-ED2F6CA8B6DE}" type="slidenum">
              <a:rPr lang="en-US"/>
              <a:pPr fontAlgn="base">
                <a:spcBef>
                  <a:spcPct val="0"/>
                </a:spcBef>
                <a:spcAft>
                  <a:spcPct val="0"/>
                </a:spcAft>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An acoustic</a:t>
            </a:r>
            <a:r>
              <a:rPr lang="en-US" baseline="0" dirty="0" smtClean="0"/>
              <a:t> probe also lacks the ability to mix samples – it just transfers liquid.  Other acoustic-based instruments exist to handle mixing.  Here is an example of a device that uses sound waves beneath a plate to cause convection in the wells of a sample to achieve mixing.  The images show the movement of magnetic particles that on the left have settled to the bottom of the plate.</a:t>
            </a:r>
            <a:endParaRPr lang="en-US" dirty="0"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4D00B2-ACE4-47FF-8BF7-ED2F6CA8B6DE}" type="slidenum">
              <a:rPr lang="en-US"/>
              <a:pPr fontAlgn="base">
                <a:spcBef>
                  <a:spcPct val="0"/>
                </a:spcBef>
                <a:spcAft>
                  <a:spcPct val="0"/>
                </a:spcAft>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B73E0E0-E239-4CDA-9706-D7EFF975DF4B}" type="datetimeFigureOut">
              <a:rPr lang="en-US"/>
              <a:pPr>
                <a:defRPr/>
              </a:pPr>
              <a:t>5/3/2013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9CF2D9A-486A-4F6A-B921-E307F73A09C2}"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7CF6868-A873-4103-B8A3-8F8A63CD30F5}" type="datetimeFigureOut">
              <a:rPr lang="en-US"/>
              <a:pPr>
                <a:defRPr/>
              </a:pPr>
              <a:t>5/3/2013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FA3E263-57F0-4B37-999F-2661ABBA17ED}" type="slidenum">
              <a:rPr lang="en-US"/>
              <a:pPr>
                <a:defRPr/>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B73E0E0-E239-4CDA-9706-D7EFF975DF4B}"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9CF2D9A-486A-4F6A-B921-E307F73A09C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701613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A92B71B-51DB-43D6-90B4-1BEFF87822AF}"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2761D34-E65D-403F-9039-8883DCDC19E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8677913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0CAD56D-7D73-4B28-81B1-B8902744C322}"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D923859-1CE7-4355-8098-8A39A5190D6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306462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A2F0215-B82B-48EE-B37D-14C8611CB616}"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2708C3-E8B1-4F4A-9C4F-B8DD53F3C03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4198454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49DF912-D3AA-40D8-952A-1089F8182FD2}" type="datetimeFigureOut">
              <a:rPr lang="en-US">
                <a:solidFill>
                  <a:prstClr val="black">
                    <a:tint val="75000"/>
                  </a:prstClr>
                </a:solidFill>
              </a:rPr>
              <a:pPr>
                <a:defRPr/>
              </a:pPr>
              <a:t>5/3/2013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0F1622B9-634F-43AB-96FA-69AB0F2F5E4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3323870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E3E22E60-1217-4F31-89BA-522E8E4927B0}" type="datetimeFigureOut">
              <a:rPr lang="en-US">
                <a:solidFill>
                  <a:prstClr val="black">
                    <a:tint val="75000"/>
                  </a:prstClr>
                </a:solidFill>
              </a:rPr>
              <a:pPr>
                <a:defRPr/>
              </a:pPr>
              <a:t>5/3/2013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6FD53AB6-B94F-4930-8D3D-FD12FC1501D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6611610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E6637AC-4005-42B7-A3B6-7576A140F505}" type="datetimeFigureOut">
              <a:rPr lang="en-US">
                <a:solidFill>
                  <a:prstClr val="black">
                    <a:tint val="75000"/>
                  </a:prstClr>
                </a:solidFill>
              </a:rPr>
              <a:pPr>
                <a:defRPr/>
              </a:pPr>
              <a:t>5/3/2013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1E428328-9E9E-4B17-BD3E-B5A30F09B22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224683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6EAF383-5F7E-4FDA-9FD5-CC30A29912BB}"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B1EBEBD-BCC0-44DE-9A58-1CB3F1046E2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822410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6425FE8-5F97-4D47-A4E0-D0D6E361F375}"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8F3E4B-7C1A-4D27-B84F-33B4483CE21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6200258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7CF6868-A873-4103-B8A3-8F8A63CD30F5}"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FA3E263-57F0-4B37-999F-2661ABBA17E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61491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EA18664-74B4-4162-BFB0-A4349B6C6E57}" type="datetimeFigureOut">
              <a:rPr lang="en-US"/>
              <a:pPr>
                <a:defRPr/>
              </a:pPr>
              <a:t>5/3/2013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6C32367-DD2B-4AE9-AE62-FEA2BC675650}" type="slidenum">
              <a:rPr lang="en-US"/>
              <a:pPr>
                <a:defRPr/>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EA18664-74B4-4162-BFB0-A4349B6C6E57}"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6C32367-DD2B-4AE9-AE62-FEA2BC67565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60408505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B73E0E0-E239-4CDA-9706-D7EFF975DF4B}"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9CF2D9A-486A-4F6A-B921-E307F73A09C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1972166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A92B71B-51DB-43D6-90B4-1BEFF87822AF}"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2761D34-E65D-403F-9039-8883DCDC19E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6432980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0CAD56D-7D73-4B28-81B1-B8902744C322}"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D923859-1CE7-4355-8098-8A39A5190D6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0094624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A2F0215-B82B-48EE-B37D-14C8611CB616}"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2708C3-E8B1-4F4A-9C4F-B8DD53F3C03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75181860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49DF912-D3AA-40D8-952A-1089F8182FD2}" type="datetimeFigureOut">
              <a:rPr lang="en-US">
                <a:solidFill>
                  <a:prstClr val="black">
                    <a:tint val="75000"/>
                  </a:prstClr>
                </a:solidFill>
              </a:rPr>
              <a:pPr>
                <a:defRPr/>
              </a:pPr>
              <a:t>5/3/2013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0F1622B9-634F-43AB-96FA-69AB0F2F5E4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4210803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E3E22E60-1217-4F31-89BA-522E8E4927B0}" type="datetimeFigureOut">
              <a:rPr lang="en-US">
                <a:solidFill>
                  <a:prstClr val="black">
                    <a:tint val="75000"/>
                  </a:prstClr>
                </a:solidFill>
              </a:rPr>
              <a:pPr>
                <a:defRPr/>
              </a:pPr>
              <a:t>5/3/2013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6FD53AB6-B94F-4930-8D3D-FD12FC1501D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8479615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E6637AC-4005-42B7-A3B6-7576A140F505}" type="datetimeFigureOut">
              <a:rPr lang="en-US">
                <a:solidFill>
                  <a:prstClr val="black">
                    <a:tint val="75000"/>
                  </a:prstClr>
                </a:solidFill>
              </a:rPr>
              <a:pPr>
                <a:defRPr/>
              </a:pPr>
              <a:t>5/3/2013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1E428328-9E9E-4B17-BD3E-B5A30F09B22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106694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6EAF383-5F7E-4FDA-9FD5-CC30A29912BB}"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B1EBEBD-BCC0-44DE-9A58-1CB3F1046E2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6679700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6425FE8-5F97-4D47-A4E0-D0D6E361F375}"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8F3E4B-7C1A-4D27-B84F-33B4483CE21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95826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B73E0E0-E239-4CDA-9706-D7EFF975DF4B}"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9CF2D9A-486A-4F6A-B921-E307F73A09C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7CF6868-A873-4103-B8A3-8F8A63CD30F5}"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FA3E263-57F0-4B37-999F-2661ABBA17E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2583975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EA18664-74B4-4162-BFB0-A4349B6C6E57}"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6C32367-DD2B-4AE9-AE62-FEA2BC67565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38757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A92B71B-51DB-43D6-90B4-1BEFF87822AF}"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2761D34-E65D-403F-9039-8883DCDC19EF}"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0CAD56D-7D73-4B28-81B1-B8902744C322}"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D923859-1CE7-4355-8098-8A39A5190D6E}"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A2F0215-B82B-48EE-B37D-14C8611CB616}"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2708C3-E8B1-4F4A-9C4F-B8DD53F3C037}"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49DF912-D3AA-40D8-952A-1089F8182FD2}" type="datetimeFigureOut">
              <a:rPr lang="en-US">
                <a:solidFill>
                  <a:prstClr val="black">
                    <a:tint val="75000"/>
                  </a:prstClr>
                </a:solidFill>
              </a:rPr>
              <a:pPr>
                <a:defRPr/>
              </a:pPr>
              <a:t>5/3/2013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0F1622B9-634F-43AB-96FA-69AB0F2F5E4F}"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E3E22E60-1217-4F31-89BA-522E8E4927B0}" type="datetimeFigureOut">
              <a:rPr lang="en-US">
                <a:solidFill>
                  <a:prstClr val="black">
                    <a:tint val="75000"/>
                  </a:prstClr>
                </a:solidFill>
              </a:rPr>
              <a:pPr>
                <a:defRPr/>
              </a:pPr>
              <a:t>5/3/2013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6FD53AB6-B94F-4930-8D3D-FD12FC1501D3}"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E6637AC-4005-42B7-A3B6-7576A140F505}" type="datetimeFigureOut">
              <a:rPr lang="en-US">
                <a:solidFill>
                  <a:prstClr val="black">
                    <a:tint val="75000"/>
                  </a:prstClr>
                </a:solidFill>
              </a:rPr>
              <a:pPr>
                <a:defRPr/>
              </a:pPr>
              <a:t>5/3/2013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1E428328-9E9E-4B17-BD3E-B5A30F09B223}"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6EAF383-5F7E-4FDA-9FD5-CC30A29912BB}"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B1EBEBD-BCC0-44DE-9A58-1CB3F1046E26}"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A92B71B-51DB-43D6-90B4-1BEFF87822AF}" type="datetimeFigureOut">
              <a:rPr lang="en-US"/>
              <a:pPr>
                <a:defRPr/>
              </a:pPr>
              <a:t>5/3/2013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2761D34-E65D-403F-9039-8883DCDC19EF}"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6425FE8-5F97-4D47-A4E0-D0D6E361F375}"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8F3E4B-7C1A-4D27-B84F-33B4483CE21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7CF6868-A873-4103-B8A3-8F8A63CD30F5}"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FA3E263-57F0-4B37-999F-2661ABBA17ED}"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EA18664-74B4-4162-BFB0-A4349B6C6E57}"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6C32367-DD2B-4AE9-AE62-FEA2BC675650}"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B73E0E0-E239-4CDA-9706-D7EFF975DF4B}"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9CF2D9A-486A-4F6A-B921-E307F73A09C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A92B71B-51DB-43D6-90B4-1BEFF87822AF}"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2761D34-E65D-403F-9039-8883DCDC19EF}"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0CAD56D-7D73-4B28-81B1-B8902744C322}"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D923859-1CE7-4355-8098-8A39A5190D6E}"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A2F0215-B82B-48EE-B37D-14C8611CB616}"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2708C3-E8B1-4F4A-9C4F-B8DD53F3C037}"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49DF912-D3AA-40D8-952A-1089F8182FD2}" type="datetimeFigureOut">
              <a:rPr lang="en-US">
                <a:solidFill>
                  <a:prstClr val="black">
                    <a:tint val="75000"/>
                  </a:prstClr>
                </a:solidFill>
              </a:rPr>
              <a:pPr>
                <a:defRPr/>
              </a:pPr>
              <a:t>5/3/2013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0F1622B9-634F-43AB-96FA-69AB0F2F5E4F}"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E3E22E60-1217-4F31-89BA-522E8E4927B0}" type="datetimeFigureOut">
              <a:rPr lang="en-US">
                <a:solidFill>
                  <a:prstClr val="black">
                    <a:tint val="75000"/>
                  </a:prstClr>
                </a:solidFill>
              </a:rPr>
              <a:pPr>
                <a:defRPr/>
              </a:pPr>
              <a:t>5/3/2013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6FD53AB6-B94F-4930-8D3D-FD12FC1501D3}"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E6637AC-4005-42B7-A3B6-7576A140F505}" type="datetimeFigureOut">
              <a:rPr lang="en-US">
                <a:solidFill>
                  <a:prstClr val="black">
                    <a:tint val="75000"/>
                  </a:prstClr>
                </a:solidFill>
              </a:rPr>
              <a:pPr>
                <a:defRPr/>
              </a:pPr>
              <a:t>5/3/2013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1E428328-9E9E-4B17-BD3E-B5A30F09B223}"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0CAD56D-7D73-4B28-81B1-B8902744C322}" type="datetimeFigureOut">
              <a:rPr lang="en-US"/>
              <a:pPr>
                <a:defRPr/>
              </a:pPr>
              <a:t>5/3/2013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D923859-1CE7-4355-8098-8A39A5190D6E}"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6EAF383-5F7E-4FDA-9FD5-CC30A29912BB}"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B1EBEBD-BCC0-44DE-9A58-1CB3F1046E26}"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6425FE8-5F97-4D47-A4E0-D0D6E361F375}"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8F3E4B-7C1A-4D27-B84F-33B4483CE21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7CF6868-A873-4103-B8A3-8F8A63CD30F5}"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FA3E263-57F0-4B37-999F-2661ABBA17ED}"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EA18664-74B4-4162-BFB0-A4349B6C6E57}"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6C32367-DD2B-4AE9-AE62-FEA2BC675650}"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B73E0E0-E239-4CDA-9706-D7EFF975DF4B}"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9CF2D9A-486A-4F6A-B921-E307F73A09C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A92B71B-51DB-43D6-90B4-1BEFF87822AF}"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2761D34-E65D-403F-9039-8883DCDC19EF}"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0CAD56D-7D73-4B28-81B1-B8902744C322}"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D923859-1CE7-4355-8098-8A39A5190D6E}"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A2F0215-B82B-48EE-B37D-14C8611CB616}"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2708C3-E8B1-4F4A-9C4F-B8DD53F3C037}"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49DF912-D3AA-40D8-952A-1089F8182FD2}" type="datetimeFigureOut">
              <a:rPr lang="en-US">
                <a:solidFill>
                  <a:prstClr val="black">
                    <a:tint val="75000"/>
                  </a:prstClr>
                </a:solidFill>
              </a:rPr>
              <a:pPr>
                <a:defRPr/>
              </a:pPr>
              <a:t>5/3/2013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0F1622B9-634F-43AB-96FA-69AB0F2F5E4F}"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E3E22E60-1217-4F31-89BA-522E8E4927B0}" type="datetimeFigureOut">
              <a:rPr lang="en-US">
                <a:solidFill>
                  <a:prstClr val="black">
                    <a:tint val="75000"/>
                  </a:prstClr>
                </a:solidFill>
              </a:rPr>
              <a:pPr>
                <a:defRPr/>
              </a:pPr>
              <a:t>5/3/2013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6FD53AB6-B94F-4930-8D3D-FD12FC1501D3}"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A2F0215-B82B-48EE-B37D-14C8611CB616}" type="datetimeFigureOut">
              <a:rPr lang="en-US"/>
              <a:pPr>
                <a:defRPr/>
              </a:pPr>
              <a:t>5/3/2013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72708C3-E8B1-4F4A-9C4F-B8DD53F3C037}"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E6637AC-4005-42B7-A3B6-7576A140F505}" type="datetimeFigureOut">
              <a:rPr lang="en-US">
                <a:solidFill>
                  <a:prstClr val="black">
                    <a:tint val="75000"/>
                  </a:prstClr>
                </a:solidFill>
              </a:rPr>
              <a:pPr>
                <a:defRPr/>
              </a:pPr>
              <a:t>5/3/2013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1E428328-9E9E-4B17-BD3E-B5A30F09B223}"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6EAF383-5F7E-4FDA-9FD5-CC30A29912BB}"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B1EBEBD-BCC0-44DE-9A58-1CB3F1046E26}"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6425FE8-5F97-4D47-A4E0-D0D6E361F375}"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8F3E4B-7C1A-4D27-B84F-33B4483CE21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7CF6868-A873-4103-B8A3-8F8A63CD30F5}"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FA3E263-57F0-4B37-999F-2661ABBA17ED}"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EA18664-74B4-4162-BFB0-A4349B6C6E57}"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6C32367-DD2B-4AE9-AE62-FEA2BC675650}"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B73E0E0-E239-4CDA-9706-D7EFF975DF4B}"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9CF2D9A-486A-4F6A-B921-E307F73A09C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A92B71B-51DB-43D6-90B4-1BEFF87822AF}"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2761D34-E65D-403F-9039-8883DCDC19EF}"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0CAD56D-7D73-4B28-81B1-B8902744C322}"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D923859-1CE7-4355-8098-8A39A5190D6E}"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A2F0215-B82B-48EE-B37D-14C8611CB616}"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2708C3-E8B1-4F4A-9C4F-B8DD53F3C037}"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49DF912-D3AA-40D8-952A-1089F8182FD2}" type="datetimeFigureOut">
              <a:rPr lang="en-US">
                <a:solidFill>
                  <a:prstClr val="black">
                    <a:tint val="75000"/>
                  </a:prstClr>
                </a:solidFill>
              </a:rPr>
              <a:pPr>
                <a:defRPr/>
              </a:pPr>
              <a:t>5/3/2013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0F1622B9-634F-43AB-96FA-69AB0F2F5E4F}"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49DF912-D3AA-40D8-952A-1089F8182FD2}" type="datetimeFigureOut">
              <a:rPr lang="en-US"/>
              <a:pPr>
                <a:defRPr/>
              </a:pPr>
              <a:t>5/3/2013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F1622B9-634F-43AB-96FA-69AB0F2F5E4F}"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E3E22E60-1217-4F31-89BA-522E8E4927B0}" type="datetimeFigureOut">
              <a:rPr lang="en-US">
                <a:solidFill>
                  <a:prstClr val="black">
                    <a:tint val="75000"/>
                  </a:prstClr>
                </a:solidFill>
              </a:rPr>
              <a:pPr>
                <a:defRPr/>
              </a:pPr>
              <a:t>5/3/2013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6FD53AB6-B94F-4930-8D3D-FD12FC1501D3}"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E6637AC-4005-42B7-A3B6-7576A140F505}" type="datetimeFigureOut">
              <a:rPr lang="en-US">
                <a:solidFill>
                  <a:prstClr val="black">
                    <a:tint val="75000"/>
                  </a:prstClr>
                </a:solidFill>
              </a:rPr>
              <a:pPr>
                <a:defRPr/>
              </a:pPr>
              <a:t>5/3/2013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1E428328-9E9E-4B17-BD3E-B5A30F09B223}"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6EAF383-5F7E-4FDA-9FD5-CC30A29912BB}"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B1EBEBD-BCC0-44DE-9A58-1CB3F1046E26}"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6425FE8-5F97-4D47-A4E0-D0D6E361F375}"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8F3E4B-7C1A-4D27-B84F-33B4483CE21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7CF6868-A873-4103-B8A3-8F8A63CD30F5}"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FA3E263-57F0-4B37-999F-2661ABBA17ED}"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EA18664-74B4-4162-BFB0-A4349B6C6E57}"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6C32367-DD2B-4AE9-AE62-FEA2BC675650}"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B73E0E0-E239-4CDA-9706-D7EFF975DF4B}"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9CF2D9A-486A-4F6A-B921-E307F73A09C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A92B71B-51DB-43D6-90B4-1BEFF87822AF}"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2761D34-E65D-403F-9039-8883DCDC19EF}"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0CAD56D-7D73-4B28-81B1-B8902744C322}"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D923859-1CE7-4355-8098-8A39A5190D6E}"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A2F0215-B82B-48EE-B37D-14C8611CB616}"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2708C3-E8B1-4F4A-9C4F-B8DD53F3C037}"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E3E22E60-1217-4F31-89BA-522E8E4927B0}" type="datetimeFigureOut">
              <a:rPr lang="en-US"/>
              <a:pPr>
                <a:defRPr/>
              </a:pPr>
              <a:t>5/3/2013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FD53AB6-B94F-4930-8D3D-FD12FC1501D3}" type="slidenum">
              <a:rPr lang="en-US"/>
              <a:pPr>
                <a:defRPr/>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49DF912-D3AA-40D8-952A-1089F8182FD2}" type="datetimeFigureOut">
              <a:rPr lang="en-US">
                <a:solidFill>
                  <a:prstClr val="black">
                    <a:tint val="75000"/>
                  </a:prstClr>
                </a:solidFill>
              </a:rPr>
              <a:pPr>
                <a:defRPr/>
              </a:pPr>
              <a:t>5/3/2013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0F1622B9-634F-43AB-96FA-69AB0F2F5E4F}"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E3E22E60-1217-4F31-89BA-522E8E4927B0}" type="datetimeFigureOut">
              <a:rPr lang="en-US">
                <a:solidFill>
                  <a:prstClr val="black">
                    <a:tint val="75000"/>
                  </a:prstClr>
                </a:solidFill>
              </a:rPr>
              <a:pPr>
                <a:defRPr/>
              </a:pPr>
              <a:t>5/3/2013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6FD53AB6-B94F-4930-8D3D-FD12FC1501D3}"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E6637AC-4005-42B7-A3B6-7576A140F505}" type="datetimeFigureOut">
              <a:rPr lang="en-US">
                <a:solidFill>
                  <a:prstClr val="black">
                    <a:tint val="75000"/>
                  </a:prstClr>
                </a:solidFill>
              </a:rPr>
              <a:pPr>
                <a:defRPr/>
              </a:pPr>
              <a:t>5/3/2013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1E428328-9E9E-4B17-BD3E-B5A30F09B223}"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6EAF383-5F7E-4FDA-9FD5-CC30A29912BB}"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B1EBEBD-BCC0-44DE-9A58-1CB3F1046E26}"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6425FE8-5F97-4D47-A4E0-D0D6E361F375}"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8F3E4B-7C1A-4D27-B84F-33B4483CE21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7CF6868-A873-4103-B8A3-8F8A63CD30F5}"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FA3E263-57F0-4B37-999F-2661ABBA17ED}"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EA18664-74B4-4162-BFB0-A4349B6C6E57}"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6C32367-DD2B-4AE9-AE62-FEA2BC675650}"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B73E0E0-E239-4CDA-9706-D7EFF975DF4B}"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9CF2D9A-486A-4F6A-B921-E307F73A09C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A92B71B-51DB-43D6-90B4-1BEFF87822AF}"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2761D34-E65D-403F-9039-8883DCDC19EF}"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0CAD56D-7D73-4B28-81B1-B8902744C322}"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D923859-1CE7-4355-8098-8A39A5190D6E}"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E6637AC-4005-42B7-A3B6-7576A140F505}" type="datetimeFigureOut">
              <a:rPr lang="en-US"/>
              <a:pPr>
                <a:defRPr/>
              </a:pPr>
              <a:t>5/3/2013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E428328-9E9E-4B17-BD3E-B5A30F09B223}" type="slidenum">
              <a:rPr lang="en-US"/>
              <a:pPr>
                <a:defRPr/>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A2F0215-B82B-48EE-B37D-14C8611CB616}"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2708C3-E8B1-4F4A-9C4F-B8DD53F3C037}"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49DF912-D3AA-40D8-952A-1089F8182FD2}" type="datetimeFigureOut">
              <a:rPr lang="en-US">
                <a:solidFill>
                  <a:prstClr val="black">
                    <a:tint val="75000"/>
                  </a:prstClr>
                </a:solidFill>
              </a:rPr>
              <a:pPr>
                <a:defRPr/>
              </a:pPr>
              <a:t>5/3/2013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0F1622B9-634F-43AB-96FA-69AB0F2F5E4F}"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E3E22E60-1217-4F31-89BA-522E8E4927B0}" type="datetimeFigureOut">
              <a:rPr lang="en-US">
                <a:solidFill>
                  <a:prstClr val="black">
                    <a:tint val="75000"/>
                  </a:prstClr>
                </a:solidFill>
              </a:rPr>
              <a:pPr>
                <a:defRPr/>
              </a:pPr>
              <a:t>5/3/2013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6FD53AB6-B94F-4930-8D3D-FD12FC1501D3}"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E6637AC-4005-42B7-A3B6-7576A140F505}" type="datetimeFigureOut">
              <a:rPr lang="en-US">
                <a:solidFill>
                  <a:prstClr val="black">
                    <a:tint val="75000"/>
                  </a:prstClr>
                </a:solidFill>
              </a:rPr>
              <a:pPr>
                <a:defRPr/>
              </a:pPr>
              <a:t>5/3/2013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1E428328-9E9E-4B17-BD3E-B5A30F09B223}"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6EAF383-5F7E-4FDA-9FD5-CC30A29912BB}"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B1EBEBD-BCC0-44DE-9A58-1CB3F1046E26}"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6425FE8-5F97-4D47-A4E0-D0D6E361F375}"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8F3E4B-7C1A-4D27-B84F-33B4483CE21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7CF6868-A873-4103-B8A3-8F8A63CD30F5}"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FA3E263-57F0-4B37-999F-2661ABBA17ED}"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EA18664-74B4-4162-BFB0-A4349B6C6E57}"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6C32367-DD2B-4AE9-AE62-FEA2BC675650}"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B73E0E0-E239-4CDA-9706-D7EFF975DF4B}"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9CF2D9A-486A-4F6A-B921-E307F73A09C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A92B71B-51DB-43D6-90B4-1BEFF87822AF}"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2761D34-E65D-403F-9039-8883DCDC19EF}"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6EAF383-5F7E-4FDA-9FD5-CC30A29912BB}" type="datetimeFigureOut">
              <a:rPr lang="en-US"/>
              <a:pPr>
                <a:defRPr/>
              </a:pPr>
              <a:t>5/3/2013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B1EBEBD-BCC0-44DE-9A58-1CB3F1046E26}" type="slidenum">
              <a:rPr lang="en-US"/>
              <a:pPr>
                <a:defRPr/>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0CAD56D-7D73-4B28-81B1-B8902744C322}"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D923859-1CE7-4355-8098-8A39A5190D6E}"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A2F0215-B82B-48EE-B37D-14C8611CB616}"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2708C3-E8B1-4F4A-9C4F-B8DD53F3C037}"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49DF912-D3AA-40D8-952A-1089F8182FD2}" type="datetimeFigureOut">
              <a:rPr lang="en-US">
                <a:solidFill>
                  <a:prstClr val="black">
                    <a:tint val="75000"/>
                  </a:prstClr>
                </a:solidFill>
              </a:rPr>
              <a:pPr>
                <a:defRPr/>
              </a:pPr>
              <a:t>5/3/2013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0F1622B9-634F-43AB-96FA-69AB0F2F5E4F}"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E3E22E60-1217-4F31-89BA-522E8E4927B0}" type="datetimeFigureOut">
              <a:rPr lang="en-US">
                <a:solidFill>
                  <a:prstClr val="black">
                    <a:tint val="75000"/>
                  </a:prstClr>
                </a:solidFill>
              </a:rPr>
              <a:pPr>
                <a:defRPr/>
              </a:pPr>
              <a:t>5/3/2013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6FD53AB6-B94F-4930-8D3D-FD12FC1501D3}"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E6637AC-4005-42B7-A3B6-7576A140F505}" type="datetimeFigureOut">
              <a:rPr lang="en-US">
                <a:solidFill>
                  <a:prstClr val="black">
                    <a:tint val="75000"/>
                  </a:prstClr>
                </a:solidFill>
              </a:rPr>
              <a:pPr>
                <a:defRPr/>
              </a:pPr>
              <a:t>5/3/2013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1E428328-9E9E-4B17-BD3E-B5A30F09B223}"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6EAF383-5F7E-4FDA-9FD5-CC30A29912BB}"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B1EBEBD-BCC0-44DE-9A58-1CB3F1046E26}"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6425FE8-5F97-4D47-A4E0-D0D6E361F375}" type="datetimeFigureOut">
              <a:rPr lang="en-US">
                <a:solidFill>
                  <a:prstClr val="black">
                    <a:tint val="75000"/>
                  </a:prstClr>
                </a:solidFill>
              </a:rPr>
              <a:pPr>
                <a:defRPr/>
              </a:pPr>
              <a:t>5/3/2013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8F3E4B-7C1A-4D27-B84F-33B4483CE21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7CF6868-A873-4103-B8A3-8F8A63CD30F5}"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FA3E263-57F0-4B37-999F-2661ABBA17ED}"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EA18664-74B4-4162-BFB0-A4349B6C6E57}"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6C32367-DD2B-4AE9-AE62-FEA2BC675650}"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6B73E0E0-E239-4CDA-9706-D7EFF975DF4B}" type="datetimeFigureOut">
              <a:rPr lang="en-US" smtClean="0"/>
              <a:pPr>
                <a:defRPr/>
              </a:pPr>
              <a:t>5/3/2013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9CF2D9A-486A-4F6A-B921-E307F73A09C2}"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6425FE8-5F97-4D47-A4E0-D0D6E361F375}" type="datetimeFigureOut">
              <a:rPr lang="en-US"/>
              <a:pPr>
                <a:defRPr/>
              </a:pPr>
              <a:t>5/3/2013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78F3E4B-7C1A-4D27-B84F-33B4483CE212}" type="slidenum">
              <a:rPr lang="en-US"/>
              <a:pPr>
                <a:defRPr/>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4A92B71B-51DB-43D6-90B4-1BEFF87822AF}" type="datetimeFigureOut">
              <a:rPr lang="en-US" smtClean="0"/>
              <a:pPr>
                <a:defRPr/>
              </a:pPr>
              <a:t>5/3/2013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2761D34-E65D-403F-9039-8883DCDC19EF}" type="slidenum">
              <a:rPr lang="en-US" smtClean="0"/>
              <a:pPr>
                <a:defRPr/>
              </a:pPr>
              <a:t>‹#›</a:t>
            </a:fld>
            <a:endParaRPr 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C0CAD56D-7D73-4B28-81B1-B8902744C322}" type="datetimeFigureOut">
              <a:rPr lang="en-US" smtClean="0"/>
              <a:pPr>
                <a:defRPr/>
              </a:pPr>
              <a:t>5/3/2013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D923859-1CE7-4355-8098-8A39A5190D6E}" type="slidenum">
              <a:rPr lang="en-US" smtClean="0"/>
              <a:pPr>
                <a:defRPr/>
              </a:pPr>
              <a:t>‹#›</a:t>
            </a:fld>
            <a:endParaRPr 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2A2F0215-B82B-48EE-B37D-14C8611CB616}" type="datetimeFigureOut">
              <a:rPr lang="en-US" smtClean="0"/>
              <a:pPr>
                <a:defRPr/>
              </a:pPr>
              <a:t>5/3/2013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972708C3-E8B1-4F4A-9C4F-B8DD53F3C037}" type="slidenum">
              <a:rPr lang="en-US" smtClean="0"/>
              <a:pPr>
                <a:defRPr/>
              </a:pPr>
              <a:t>‹#›</a:t>
            </a:fld>
            <a:endParaRPr 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549DF912-D3AA-40D8-952A-1089F8182FD2}" type="datetimeFigureOut">
              <a:rPr lang="en-US" smtClean="0"/>
              <a:pPr>
                <a:defRPr/>
              </a:pPr>
              <a:t>5/3/2013</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0F1622B9-634F-43AB-96FA-69AB0F2F5E4F}" type="slidenum">
              <a:rPr lang="en-US" smtClean="0"/>
              <a:pPr>
                <a:defRPr/>
              </a:pPr>
              <a:t>‹#›</a:t>
            </a:fld>
            <a:endParaRPr 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E3E22E60-1217-4F31-89BA-522E8E4927B0}" type="datetimeFigureOut">
              <a:rPr lang="en-US" smtClean="0"/>
              <a:pPr>
                <a:defRPr/>
              </a:pPr>
              <a:t>5/3/2013</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6FD53AB6-B94F-4930-8D3D-FD12FC1501D3}" type="slidenum">
              <a:rPr lang="en-US" smtClean="0"/>
              <a:pPr>
                <a:defRPr/>
              </a:pPr>
              <a:t>‹#›</a:t>
            </a:fld>
            <a:endParaRPr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E6637AC-4005-42B7-A3B6-7576A140F505}" type="datetimeFigureOut">
              <a:rPr lang="en-US" smtClean="0"/>
              <a:pPr>
                <a:defRPr/>
              </a:pPr>
              <a:t>5/3/2013</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1E428328-9E9E-4B17-BD3E-B5A30F09B223}" type="slidenum">
              <a:rPr lang="en-US" smtClean="0"/>
              <a:pPr>
                <a:defRPr/>
              </a:pPr>
              <a:t>‹#›</a:t>
            </a:fld>
            <a:endParaRPr 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96EAF383-5F7E-4FDA-9FD5-CC30A29912BB}" type="datetimeFigureOut">
              <a:rPr lang="en-US" smtClean="0"/>
              <a:pPr>
                <a:defRPr/>
              </a:pPr>
              <a:t>5/3/2013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8B1EBEBD-BCC0-44DE-9A58-1CB3F1046E26}" type="slidenum">
              <a:rPr lang="en-US" smtClean="0"/>
              <a:pPr>
                <a:defRPr/>
              </a:pPr>
              <a:t>‹#›</a:t>
            </a:fld>
            <a:endParaRPr 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56425FE8-5F97-4D47-A4E0-D0D6E361F375}" type="datetimeFigureOut">
              <a:rPr lang="en-US" smtClean="0"/>
              <a:pPr>
                <a:defRPr/>
              </a:pPr>
              <a:t>5/3/2013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978F3E4B-7C1A-4D27-B84F-33B4483CE212}" type="slidenum">
              <a:rPr lang="en-US" smtClean="0"/>
              <a:pPr>
                <a:defRPr/>
              </a:pPr>
              <a:t>‹#›</a:t>
            </a:fld>
            <a:endParaRPr 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A7CF6868-A873-4103-B8A3-8F8A63CD30F5}" type="datetimeFigureOut">
              <a:rPr lang="en-US" smtClean="0"/>
              <a:pPr>
                <a:defRPr/>
              </a:pPr>
              <a:t>5/3/2013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FA3E263-57F0-4B37-999F-2661ABBA17ED}" type="slidenum">
              <a:rPr lang="en-US" smtClean="0"/>
              <a:pPr>
                <a:defRPr/>
              </a:pPr>
              <a:t>‹#›</a:t>
            </a:fld>
            <a:endParaRPr 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AEA18664-74B4-4162-BFB0-A4349B6C6E57}" type="datetimeFigureOut">
              <a:rPr lang="en-US" smtClean="0"/>
              <a:pPr>
                <a:defRPr/>
              </a:pPr>
              <a:t>5/3/2013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6C32367-DD2B-4AE9-AE62-FEA2BC675650}"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E0915C3B-8996-4A6F-BAD1-2C9734EA5871}" type="datetimeFigureOut">
              <a:rPr lang="en-US"/>
              <a:pPr>
                <a:defRPr/>
              </a:pPr>
              <a:t>5/3/2013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93F877F6-45FE-45FC-B82E-5D8BB0A344D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E0915C3B-8996-4A6F-BAD1-2C9734EA5871}"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93F877F6-45FE-45FC-B82E-5D8BB0A344D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1892191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E0915C3B-8996-4A6F-BAD1-2C9734EA5871}"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93F877F6-45FE-45FC-B82E-5D8BB0A344D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5101874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E0915C3B-8996-4A6F-BAD1-2C9734EA5871}"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93F877F6-45FE-45FC-B82E-5D8BB0A344D6}"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E0915C3B-8996-4A6F-BAD1-2C9734EA5871}"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93F877F6-45FE-45FC-B82E-5D8BB0A344D6}"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E0915C3B-8996-4A6F-BAD1-2C9734EA5871}"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93F877F6-45FE-45FC-B82E-5D8BB0A344D6}"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E0915C3B-8996-4A6F-BAD1-2C9734EA5871}"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93F877F6-45FE-45FC-B82E-5D8BB0A344D6}"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E0915C3B-8996-4A6F-BAD1-2C9734EA5871}"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93F877F6-45FE-45FC-B82E-5D8BB0A344D6}"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E0915C3B-8996-4A6F-BAD1-2C9734EA5871}"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93F877F6-45FE-45FC-B82E-5D8BB0A344D6}"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E0915C3B-8996-4A6F-BAD1-2C9734EA5871}" type="datetimeFigureOut">
              <a:rPr lang="en-US">
                <a:solidFill>
                  <a:prstClr val="black">
                    <a:tint val="75000"/>
                  </a:prstClr>
                </a:solidFill>
              </a:rPr>
              <a:pPr>
                <a:defRPr/>
              </a:pPr>
              <a:t>5/3/2013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93F877F6-45FE-45FC-B82E-5D8BB0A344D6}"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E0915C3B-8996-4A6F-BAD1-2C9734EA5871}" type="datetimeFigureOut">
              <a:rPr lang="en-US" smtClean="0"/>
              <a:pPr>
                <a:defRPr/>
              </a:pPr>
              <a:t>5/3/2013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3F877F6-45FE-45FC-B82E-5D8BB0A344D6}"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0.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0.xml"/><Relationship Id="rId1" Type="http://schemas.openxmlformats.org/officeDocument/2006/relationships/themeOverride" Target="../theme/themeOverride3.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0.xml"/><Relationship Id="rId1" Type="http://schemas.openxmlformats.org/officeDocument/2006/relationships/themeOverride" Target="../theme/themeOverride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01.xml"/><Relationship Id="rId4" Type="http://schemas.openxmlformats.org/officeDocument/2006/relationships/hyperlink" Target="http://andersonlab.qb3.berkeley.edu/Software/PCRPredictor.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andersonlab.qb3.berkeley.edu/andersonSoftware.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0.xml"/><Relationship Id="rId1" Type="http://schemas.openxmlformats.org/officeDocument/2006/relationships/themeOverride" Target="../theme/themeOverride5.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9.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0.xml"/><Relationship Id="rId1" Type="http://schemas.openxmlformats.org/officeDocument/2006/relationships/themeOverride" Target="../theme/themeOverride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1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0.xml"/><Relationship Id="rId1" Type="http://schemas.openxmlformats.org/officeDocument/2006/relationships/themeOverride" Target="../theme/themeOverride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notesSlide" Target="../notesSlides/notesSlide40.xml"/><Relationship Id="rId7" Type="http://schemas.openxmlformats.org/officeDocument/2006/relationships/image" Target="../media/image59.png"/><Relationship Id="rId2" Type="http://schemas.openxmlformats.org/officeDocument/2006/relationships/slideLayout" Target="../slideLayouts/slideLayout24.xml"/><Relationship Id="rId1" Type="http://schemas.openxmlformats.org/officeDocument/2006/relationships/tags" Target="../tags/tag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90.xml"/><Relationship Id="rId1" Type="http://schemas.openxmlformats.org/officeDocument/2006/relationships/themeOverride" Target="../theme/themeOverride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5.xml"/><Relationship Id="rId1" Type="http://schemas.openxmlformats.org/officeDocument/2006/relationships/tags" Target="../tags/tag7.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0.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050" name="Rectangle 3"/>
          <p:cNvSpPr>
            <a:spLocks noChangeArrowheads="1"/>
          </p:cNvSpPr>
          <p:nvPr/>
        </p:nvSpPr>
        <p:spPr bwMode="auto">
          <a:xfrm>
            <a:off x="457200" y="2032000"/>
            <a:ext cx="8534400" cy="769441"/>
          </a:xfrm>
          <a:prstGeom prst="rect">
            <a:avLst/>
          </a:prstGeom>
          <a:noFill/>
          <a:ln w="9525">
            <a:noFill/>
            <a:miter lim="800000"/>
            <a:headEnd/>
            <a:tailEnd/>
          </a:ln>
        </p:spPr>
        <p:txBody>
          <a:bodyPr>
            <a:spAutoFit/>
          </a:bodyPr>
          <a:lstStyle/>
          <a:p>
            <a:r>
              <a:rPr lang="en-US" sz="4400" dirty="0" smtClean="0">
                <a:solidFill>
                  <a:schemeClr val="bg1"/>
                </a:solidFill>
                <a:latin typeface="Rockwell Extra Bold" pitchFamily="18" charset="0"/>
              </a:rPr>
              <a:t>Automation Tools</a:t>
            </a:r>
            <a:endParaRPr lang="en-US" sz="6000" dirty="0">
              <a:solidFill>
                <a:schemeClr val="bg1"/>
              </a:solidFill>
              <a:latin typeface="Rockwell Extra Bold" pitchFamily="18" charset="0"/>
            </a:endParaRPr>
          </a:p>
        </p:txBody>
      </p:sp>
      <p:pic>
        <p:nvPicPr>
          <p:cNvPr id="3" name="Picture 2" descr="C:\Users\JCAnderson\Documents\Courses\SynBio Bootcamp\Automation Tools\robots.png"/>
          <p:cNvPicPr>
            <a:picLocks noChangeAspect="1" noChangeArrowheads="1"/>
          </p:cNvPicPr>
          <p:nvPr/>
        </p:nvPicPr>
        <p:blipFill>
          <a:blip r:embed="rId4" cstate="print"/>
          <a:srcRect/>
          <a:stretch>
            <a:fillRect/>
          </a:stretch>
        </p:blipFill>
        <p:spPr bwMode="auto">
          <a:xfrm>
            <a:off x="5991997" y="877277"/>
            <a:ext cx="3152003" cy="5980723"/>
          </a:xfrm>
          <a:prstGeom prst="rect">
            <a:avLst/>
          </a:prstGeom>
          <a:noFill/>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4"/>
          <p:cNvSpPr txBox="1">
            <a:spLocks noChangeArrowheads="1"/>
          </p:cNvSpPr>
          <p:nvPr/>
        </p:nvSpPr>
        <p:spPr bwMode="auto">
          <a:xfrm>
            <a:off x="304800" y="130175"/>
            <a:ext cx="8610600" cy="646331"/>
          </a:xfrm>
          <a:prstGeom prst="rect">
            <a:avLst/>
          </a:prstGeom>
          <a:noFill/>
          <a:ln w="9525">
            <a:noFill/>
            <a:miter lim="800000"/>
            <a:headEnd/>
            <a:tailEnd/>
          </a:ln>
        </p:spPr>
        <p:txBody>
          <a:bodyPr>
            <a:spAutoFit/>
          </a:bodyPr>
          <a:lstStyle/>
          <a:p>
            <a:r>
              <a:rPr lang="en-US" sz="3600" dirty="0" smtClean="0">
                <a:solidFill>
                  <a:srgbClr val="C6D9F1"/>
                </a:solidFill>
                <a:latin typeface="Rockwell Extra Bold" pitchFamily="18" charset="0"/>
              </a:rPr>
              <a:t>Dispensing Robots</a:t>
            </a:r>
            <a:endParaRPr lang="en-US" sz="2000" dirty="0">
              <a:solidFill>
                <a:srgbClr val="C6D9F1"/>
              </a:solidFill>
              <a:latin typeface="Rockwell Extra Bold" pitchFamily="18" charset="0"/>
            </a:endParaRPr>
          </a:p>
        </p:txBody>
      </p:sp>
      <p:pic>
        <p:nvPicPr>
          <p:cNvPr id="2" name="Picture 2"/>
          <p:cNvPicPr>
            <a:picLocks noChangeAspect="1" noChangeArrowheads="1"/>
          </p:cNvPicPr>
          <p:nvPr/>
        </p:nvPicPr>
        <p:blipFill>
          <a:blip r:embed="rId4" cstate="print"/>
          <a:srcRect/>
          <a:stretch>
            <a:fillRect/>
          </a:stretch>
        </p:blipFill>
        <p:spPr bwMode="auto">
          <a:xfrm>
            <a:off x="533400" y="838200"/>
            <a:ext cx="3886200" cy="4865522"/>
          </a:xfrm>
          <a:prstGeom prst="rect">
            <a:avLst/>
          </a:prstGeom>
          <a:noFill/>
          <a:ln w="9525">
            <a:noFill/>
            <a:miter lim="800000"/>
            <a:headEnd/>
            <a:tailEnd/>
          </a:ln>
          <a:effectLst/>
        </p:spPr>
      </p:pic>
      <p:pic>
        <p:nvPicPr>
          <p:cNvPr id="5123" name="Picture 3"/>
          <p:cNvPicPr>
            <a:picLocks noChangeAspect="1" noChangeArrowheads="1"/>
          </p:cNvPicPr>
          <p:nvPr/>
        </p:nvPicPr>
        <p:blipFill>
          <a:blip r:embed="rId5" cstate="print"/>
          <a:srcRect/>
          <a:stretch>
            <a:fillRect/>
          </a:stretch>
        </p:blipFill>
        <p:spPr bwMode="auto">
          <a:xfrm>
            <a:off x="3733800" y="1600200"/>
            <a:ext cx="4495800" cy="4788027"/>
          </a:xfrm>
          <a:prstGeom prst="rect">
            <a:avLst/>
          </a:prstGeom>
          <a:noFill/>
          <a:ln w="9525">
            <a:noFill/>
            <a:miter lim="800000"/>
            <a:headEnd/>
            <a:tailEnd/>
          </a:ln>
          <a:effectLst/>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2"/>
                                        </p:tgtEl>
                                        <p:attrNameLst>
                                          <p:attrName>style.opacity</p:attrName>
                                        </p:attrNameLst>
                                      </p:cBhvr>
                                      <p:to>
                                        <p:strVal val="0.25"/>
                                      </p:to>
                                    </p:set>
                                    <p:animEffect filter="image" prLst="opacity: 0.25">
                                      <p:cBhvr rctx="IE">
                                        <p:cTn id="7" dur="indefinite"/>
                                        <p:tgtEl>
                                          <p:spTgt spid="2"/>
                                        </p:tgtEl>
                                      </p:cBhvr>
                                    </p:animEffect>
                                  </p:childTnLst>
                                </p:cTn>
                              </p:par>
                              <p:par>
                                <p:cTn id="8" presetID="1" presetClass="entr" presetSubtype="0" fill="hold" nodeType="withEffect">
                                  <p:stCondLst>
                                    <p:cond delay="0"/>
                                  </p:stCondLst>
                                  <p:childTnLst>
                                    <p:set>
                                      <p:cBhvr>
                                        <p:cTn id="9"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4"/>
          <p:cNvSpPr txBox="1">
            <a:spLocks noChangeArrowheads="1"/>
          </p:cNvSpPr>
          <p:nvPr/>
        </p:nvSpPr>
        <p:spPr bwMode="auto">
          <a:xfrm>
            <a:off x="304800" y="130175"/>
            <a:ext cx="8610600" cy="646331"/>
          </a:xfrm>
          <a:prstGeom prst="rect">
            <a:avLst/>
          </a:prstGeom>
          <a:noFill/>
          <a:ln w="9525">
            <a:noFill/>
            <a:miter lim="800000"/>
            <a:headEnd/>
            <a:tailEnd/>
          </a:ln>
        </p:spPr>
        <p:txBody>
          <a:bodyPr>
            <a:spAutoFit/>
          </a:bodyPr>
          <a:lstStyle/>
          <a:p>
            <a:r>
              <a:rPr lang="en-US" sz="3600" dirty="0" smtClean="0">
                <a:solidFill>
                  <a:srgbClr val="C6D9F1"/>
                </a:solidFill>
                <a:latin typeface="Rockwell Extra Bold" pitchFamily="18" charset="0"/>
              </a:rPr>
              <a:t>Plate Washers</a:t>
            </a:r>
            <a:endParaRPr lang="en-US" sz="2000" dirty="0">
              <a:solidFill>
                <a:srgbClr val="C6D9F1"/>
              </a:solidFill>
              <a:latin typeface="Rockwell Extra Bold" pitchFamily="18" charset="0"/>
            </a:endParaRPr>
          </a:p>
        </p:txBody>
      </p:sp>
      <p:pic>
        <p:nvPicPr>
          <p:cNvPr id="6146" name="Picture 2"/>
          <p:cNvPicPr>
            <a:picLocks noChangeAspect="1" noChangeArrowheads="1"/>
          </p:cNvPicPr>
          <p:nvPr/>
        </p:nvPicPr>
        <p:blipFill>
          <a:blip r:embed="rId3" cstate="print"/>
          <a:srcRect/>
          <a:stretch>
            <a:fillRect/>
          </a:stretch>
        </p:blipFill>
        <p:spPr bwMode="auto">
          <a:xfrm>
            <a:off x="838200" y="1219200"/>
            <a:ext cx="7322523" cy="48768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4"/>
          <p:cNvSpPr txBox="1">
            <a:spLocks noChangeArrowheads="1"/>
          </p:cNvSpPr>
          <p:nvPr/>
        </p:nvSpPr>
        <p:spPr bwMode="auto">
          <a:xfrm>
            <a:off x="152400" y="130175"/>
            <a:ext cx="8763000" cy="646331"/>
          </a:xfrm>
          <a:prstGeom prst="rect">
            <a:avLst/>
          </a:prstGeom>
          <a:noFill/>
          <a:ln w="9525">
            <a:noFill/>
            <a:miter lim="800000"/>
            <a:headEnd/>
            <a:tailEnd/>
          </a:ln>
        </p:spPr>
        <p:txBody>
          <a:bodyPr wrap="square">
            <a:spAutoFit/>
          </a:bodyPr>
          <a:lstStyle/>
          <a:p>
            <a:r>
              <a:rPr lang="en-US" sz="3600" dirty="0" err="1" smtClean="0">
                <a:solidFill>
                  <a:srgbClr val="C6D9F1"/>
                </a:solidFill>
                <a:latin typeface="Rockwell Extra Bold" pitchFamily="18" charset="0"/>
              </a:rPr>
              <a:t>Microfluidic</a:t>
            </a:r>
            <a:r>
              <a:rPr lang="en-US" sz="3600" dirty="0" smtClean="0">
                <a:solidFill>
                  <a:srgbClr val="C6D9F1"/>
                </a:solidFill>
                <a:latin typeface="Rockwell Extra Bold" pitchFamily="18" charset="0"/>
              </a:rPr>
              <a:t> Liquid Handling</a:t>
            </a:r>
            <a:endParaRPr lang="en-US" sz="2000" dirty="0">
              <a:solidFill>
                <a:srgbClr val="C6D9F1"/>
              </a:solidFill>
              <a:latin typeface="Rockwell Extra Bold" pitchFamily="18" charset="0"/>
            </a:endParaRPr>
          </a:p>
        </p:txBody>
      </p:sp>
      <p:pic>
        <p:nvPicPr>
          <p:cNvPr id="1029" name="Picture 5"/>
          <p:cNvPicPr>
            <a:picLocks noChangeAspect="1" noChangeArrowheads="1"/>
          </p:cNvPicPr>
          <p:nvPr/>
        </p:nvPicPr>
        <p:blipFill>
          <a:blip r:embed="rId3" cstate="print"/>
          <a:srcRect/>
          <a:stretch>
            <a:fillRect/>
          </a:stretch>
        </p:blipFill>
        <p:spPr bwMode="auto">
          <a:xfrm>
            <a:off x="4305300" y="2209800"/>
            <a:ext cx="4838700" cy="3241929"/>
          </a:xfrm>
          <a:prstGeom prst="rect">
            <a:avLst/>
          </a:prstGeom>
          <a:noFill/>
          <a:ln w="9525">
            <a:noFill/>
            <a:miter lim="800000"/>
            <a:headEnd/>
            <a:tailEnd/>
          </a:ln>
          <a:effectLst/>
        </p:spPr>
      </p:pic>
      <p:pic>
        <p:nvPicPr>
          <p:cNvPr id="1030" name="Picture 6"/>
          <p:cNvPicPr>
            <a:picLocks noChangeAspect="1" noChangeArrowheads="1"/>
          </p:cNvPicPr>
          <p:nvPr/>
        </p:nvPicPr>
        <p:blipFill>
          <a:blip r:embed="rId4" cstate="print"/>
          <a:srcRect/>
          <a:stretch>
            <a:fillRect/>
          </a:stretch>
        </p:blipFill>
        <p:spPr bwMode="auto">
          <a:xfrm>
            <a:off x="228600" y="914400"/>
            <a:ext cx="3974188" cy="2438400"/>
          </a:xfrm>
          <a:prstGeom prst="rect">
            <a:avLst/>
          </a:prstGeom>
          <a:noFill/>
          <a:ln w="9525">
            <a:noFill/>
            <a:miter lim="800000"/>
            <a:headEnd/>
            <a:tailEnd/>
          </a:ln>
          <a:effectLst/>
        </p:spPr>
      </p:pic>
      <p:pic>
        <p:nvPicPr>
          <p:cNvPr id="1031" name="Picture 7"/>
          <p:cNvPicPr>
            <a:picLocks noChangeAspect="1" noChangeArrowheads="1"/>
          </p:cNvPicPr>
          <p:nvPr/>
        </p:nvPicPr>
        <p:blipFill>
          <a:blip r:embed="rId5" cstate="print"/>
          <a:srcRect/>
          <a:stretch>
            <a:fillRect/>
          </a:stretch>
        </p:blipFill>
        <p:spPr bwMode="auto">
          <a:xfrm>
            <a:off x="304800" y="3787902"/>
            <a:ext cx="3886200" cy="2584323"/>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4"/>
          <p:cNvSpPr txBox="1">
            <a:spLocks noChangeArrowheads="1"/>
          </p:cNvSpPr>
          <p:nvPr/>
        </p:nvSpPr>
        <p:spPr bwMode="auto">
          <a:xfrm>
            <a:off x="152400" y="130175"/>
            <a:ext cx="8763000" cy="646331"/>
          </a:xfrm>
          <a:prstGeom prst="rect">
            <a:avLst/>
          </a:prstGeom>
          <a:noFill/>
          <a:ln w="9525">
            <a:noFill/>
            <a:miter lim="800000"/>
            <a:headEnd/>
            <a:tailEnd/>
          </a:ln>
        </p:spPr>
        <p:txBody>
          <a:bodyPr wrap="square">
            <a:spAutoFit/>
          </a:bodyPr>
          <a:lstStyle/>
          <a:p>
            <a:r>
              <a:rPr lang="en-US" sz="3600" dirty="0" err="1" smtClean="0">
                <a:solidFill>
                  <a:srgbClr val="C6D9F1"/>
                </a:solidFill>
                <a:latin typeface="Rockwell Extra Bold" pitchFamily="18" charset="0"/>
              </a:rPr>
              <a:t>Microfluidic</a:t>
            </a:r>
            <a:r>
              <a:rPr lang="en-US" sz="3600" dirty="0" smtClean="0">
                <a:solidFill>
                  <a:srgbClr val="C6D9F1"/>
                </a:solidFill>
                <a:latin typeface="Rockwell Extra Bold" pitchFamily="18" charset="0"/>
              </a:rPr>
              <a:t> Liquid Handling</a:t>
            </a:r>
            <a:endParaRPr lang="en-US" sz="2000" dirty="0">
              <a:solidFill>
                <a:srgbClr val="C6D9F1"/>
              </a:solidFill>
              <a:latin typeface="Rockwell Extra Bold" pitchFamily="18" charset="0"/>
            </a:endParaRPr>
          </a:p>
        </p:txBody>
      </p:sp>
      <p:pic>
        <p:nvPicPr>
          <p:cNvPr id="2050" name="Picture 2"/>
          <p:cNvPicPr>
            <a:picLocks noChangeAspect="1" noChangeArrowheads="1"/>
          </p:cNvPicPr>
          <p:nvPr/>
        </p:nvPicPr>
        <p:blipFill>
          <a:blip r:embed="rId4" cstate="print"/>
          <a:srcRect/>
          <a:stretch>
            <a:fillRect/>
          </a:stretch>
        </p:blipFill>
        <p:spPr bwMode="auto">
          <a:xfrm>
            <a:off x="457200" y="1143000"/>
            <a:ext cx="3048000" cy="30480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cstate="print"/>
          <a:srcRect/>
          <a:stretch>
            <a:fillRect/>
          </a:stretch>
        </p:blipFill>
        <p:spPr bwMode="auto">
          <a:xfrm>
            <a:off x="838200" y="3810000"/>
            <a:ext cx="3048000" cy="30480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6" cstate="print"/>
          <a:srcRect/>
          <a:stretch>
            <a:fillRect/>
          </a:stretch>
        </p:blipFill>
        <p:spPr bwMode="auto">
          <a:xfrm>
            <a:off x="3124200" y="1447800"/>
            <a:ext cx="2667000" cy="2667000"/>
          </a:xfrm>
          <a:prstGeom prst="rect">
            <a:avLst/>
          </a:prstGeom>
          <a:noFill/>
          <a:ln w="9525">
            <a:noFill/>
            <a:miter lim="800000"/>
            <a:headEnd/>
            <a:tailEnd/>
          </a:ln>
          <a:effectLst/>
        </p:spPr>
      </p:pic>
      <p:pic>
        <p:nvPicPr>
          <p:cNvPr id="2053" name="Picture 5"/>
          <p:cNvPicPr>
            <a:picLocks noChangeAspect="1" noChangeArrowheads="1"/>
          </p:cNvPicPr>
          <p:nvPr/>
        </p:nvPicPr>
        <p:blipFill>
          <a:blip r:embed="rId7" cstate="print"/>
          <a:srcRect/>
          <a:stretch>
            <a:fillRect/>
          </a:stretch>
        </p:blipFill>
        <p:spPr bwMode="auto">
          <a:xfrm>
            <a:off x="4191000" y="3857625"/>
            <a:ext cx="4762500" cy="3000375"/>
          </a:xfrm>
          <a:prstGeom prst="rect">
            <a:avLst/>
          </a:prstGeom>
          <a:noFill/>
          <a:ln w="9525">
            <a:noFill/>
            <a:miter lim="800000"/>
            <a:headEnd/>
            <a:tailEnd/>
          </a:ln>
          <a:effectLst/>
        </p:spPr>
      </p:pic>
      <p:sp>
        <p:nvSpPr>
          <p:cNvPr id="8" name="Rectangle 7"/>
          <p:cNvSpPr/>
          <p:nvPr/>
        </p:nvSpPr>
        <p:spPr>
          <a:xfrm>
            <a:off x="4038600" y="762000"/>
            <a:ext cx="4572000" cy="276999"/>
          </a:xfrm>
          <a:prstGeom prst="rect">
            <a:avLst/>
          </a:prstGeom>
        </p:spPr>
        <p:txBody>
          <a:bodyPr>
            <a:spAutoFit/>
          </a:bodyPr>
          <a:lstStyle/>
          <a:p>
            <a:r>
              <a:rPr lang="en-US" sz="1200" dirty="0" smtClean="0">
                <a:solidFill>
                  <a:schemeClr val="tx2">
                    <a:lumMod val="20000"/>
                    <a:lumOff val="80000"/>
                  </a:schemeClr>
                </a:solidFill>
              </a:rPr>
              <a:t>http://www.spinx-technologies.com/web/tech/tech03c.htm</a:t>
            </a:r>
            <a:endParaRPr lang="en-US" sz="1200" dirty="0">
              <a:solidFill>
                <a:schemeClr val="tx2">
                  <a:lumMod val="20000"/>
                  <a:lumOff val="80000"/>
                </a:schemeClr>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4"/>
          <p:cNvSpPr txBox="1">
            <a:spLocks noChangeArrowheads="1"/>
          </p:cNvSpPr>
          <p:nvPr/>
        </p:nvSpPr>
        <p:spPr bwMode="auto">
          <a:xfrm>
            <a:off x="304800" y="130175"/>
            <a:ext cx="8610600" cy="646331"/>
          </a:xfrm>
          <a:prstGeom prst="rect">
            <a:avLst/>
          </a:prstGeom>
          <a:noFill/>
          <a:ln w="9525">
            <a:noFill/>
            <a:miter lim="800000"/>
            <a:headEnd/>
            <a:tailEnd/>
          </a:ln>
        </p:spPr>
        <p:txBody>
          <a:bodyPr>
            <a:spAutoFit/>
          </a:bodyPr>
          <a:lstStyle/>
          <a:p>
            <a:r>
              <a:rPr lang="en-US" sz="3600" dirty="0" smtClean="0">
                <a:solidFill>
                  <a:srgbClr val="C6D9F1"/>
                </a:solidFill>
                <a:latin typeface="Rockwell Extra Bold" pitchFamily="18" charset="0"/>
              </a:rPr>
              <a:t>Colony Picking</a:t>
            </a:r>
            <a:endParaRPr lang="en-US" sz="2000" dirty="0">
              <a:solidFill>
                <a:srgbClr val="C6D9F1"/>
              </a:solidFill>
              <a:latin typeface="Rockwell Extra Bold" pitchFamily="18" charset="0"/>
            </a:endParaRPr>
          </a:p>
        </p:txBody>
      </p:sp>
      <p:pic>
        <p:nvPicPr>
          <p:cNvPr id="3074" name="Picture 2"/>
          <p:cNvPicPr>
            <a:picLocks noChangeAspect="1" noChangeArrowheads="1"/>
          </p:cNvPicPr>
          <p:nvPr/>
        </p:nvPicPr>
        <p:blipFill>
          <a:blip r:embed="rId3" cstate="print"/>
          <a:srcRect/>
          <a:stretch>
            <a:fillRect/>
          </a:stretch>
        </p:blipFill>
        <p:spPr bwMode="auto">
          <a:xfrm>
            <a:off x="914400" y="1066800"/>
            <a:ext cx="7315200" cy="5223053"/>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4"/>
          <p:cNvSpPr txBox="1">
            <a:spLocks noChangeArrowheads="1"/>
          </p:cNvSpPr>
          <p:nvPr/>
        </p:nvSpPr>
        <p:spPr bwMode="auto">
          <a:xfrm>
            <a:off x="152400" y="130175"/>
            <a:ext cx="8763000" cy="646331"/>
          </a:xfrm>
          <a:prstGeom prst="rect">
            <a:avLst/>
          </a:prstGeom>
          <a:noFill/>
          <a:ln w="9525">
            <a:noFill/>
            <a:miter lim="800000"/>
            <a:headEnd/>
            <a:tailEnd/>
          </a:ln>
        </p:spPr>
        <p:txBody>
          <a:bodyPr wrap="square">
            <a:spAutoFit/>
          </a:bodyPr>
          <a:lstStyle/>
          <a:p>
            <a:r>
              <a:rPr lang="en-US" sz="3600" dirty="0" smtClean="0">
                <a:solidFill>
                  <a:srgbClr val="C6D9F1"/>
                </a:solidFill>
                <a:latin typeface="Rockwell Extra Bold" pitchFamily="18" charset="0"/>
              </a:rPr>
              <a:t>2D </a:t>
            </a:r>
            <a:r>
              <a:rPr lang="en-US" sz="3600" dirty="0" err="1" smtClean="0">
                <a:solidFill>
                  <a:srgbClr val="C6D9F1"/>
                </a:solidFill>
                <a:latin typeface="Rockwell Extra Bold" pitchFamily="18" charset="0"/>
              </a:rPr>
              <a:t>Barcoding</a:t>
            </a:r>
            <a:endParaRPr lang="en-US" sz="2000" dirty="0">
              <a:solidFill>
                <a:srgbClr val="C6D9F1"/>
              </a:solidFill>
              <a:latin typeface="Rockwell Extra Bold" pitchFamily="18" charset="0"/>
            </a:endParaRPr>
          </a:p>
        </p:txBody>
      </p:sp>
      <p:pic>
        <p:nvPicPr>
          <p:cNvPr id="2050" name="Picture 2"/>
          <p:cNvPicPr>
            <a:picLocks noChangeAspect="1" noChangeArrowheads="1"/>
          </p:cNvPicPr>
          <p:nvPr/>
        </p:nvPicPr>
        <p:blipFill>
          <a:blip r:embed="rId3" cstate="print"/>
          <a:srcRect/>
          <a:stretch>
            <a:fillRect/>
          </a:stretch>
        </p:blipFill>
        <p:spPr bwMode="auto">
          <a:xfrm>
            <a:off x="533400" y="914400"/>
            <a:ext cx="5619750" cy="4214813"/>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cstate="print"/>
          <a:srcRect/>
          <a:stretch>
            <a:fillRect/>
          </a:stretch>
        </p:blipFill>
        <p:spPr bwMode="auto">
          <a:xfrm>
            <a:off x="4572000" y="3505200"/>
            <a:ext cx="3857625" cy="3044716"/>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4"/>
          <p:cNvSpPr txBox="1">
            <a:spLocks noChangeArrowheads="1"/>
          </p:cNvSpPr>
          <p:nvPr/>
        </p:nvSpPr>
        <p:spPr bwMode="auto">
          <a:xfrm>
            <a:off x="152400" y="130175"/>
            <a:ext cx="8763000" cy="646331"/>
          </a:xfrm>
          <a:prstGeom prst="rect">
            <a:avLst/>
          </a:prstGeom>
          <a:noFill/>
          <a:ln w="9525">
            <a:noFill/>
            <a:miter lim="800000"/>
            <a:headEnd/>
            <a:tailEnd/>
          </a:ln>
        </p:spPr>
        <p:txBody>
          <a:bodyPr wrap="square">
            <a:spAutoFit/>
          </a:bodyPr>
          <a:lstStyle/>
          <a:p>
            <a:r>
              <a:rPr lang="en-US" sz="3600" dirty="0" smtClean="0">
                <a:solidFill>
                  <a:srgbClr val="C6D9F1"/>
                </a:solidFill>
                <a:latin typeface="Rockwell Extra Bold" pitchFamily="18" charset="0"/>
              </a:rPr>
              <a:t>Plate Sealing / </a:t>
            </a:r>
            <a:r>
              <a:rPr lang="en-US" sz="3600" dirty="0" err="1" smtClean="0">
                <a:solidFill>
                  <a:srgbClr val="C6D9F1"/>
                </a:solidFill>
                <a:latin typeface="Rockwell Extra Bold" pitchFamily="18" charset="0"/>
              </a:rPr>
              <a:t>Desealing</a:t>
            </a:r>
            <a:endParaRPr lang="en-US" sz="2000" dirty="0">
              <a:solidFill>
                <a:srgbClr val="C6D9F1"/>
              </a:solidFill>
              <a:latin typeface="Rockwell Extra Bold" pitchFamily="18" charset="0"/>
            </a:endParaRPr>
          </a:p>
        </p:txBody>
      </p:sp>
      <p:pic>
        <p:nvPicPr>
          <p:cNvPr id="1026" name="Picture 2"/>
          <p:cNvPicPr>
            <a:picLocks noChangeAspect="1" noChangeArrowheads="1"/>
          </p:cNvPicPr>
          <p:nvPr/>
        </p:nvPicPr>
        <p:blipFill>
          <a:blip r:embed="rId4" cstate="print"/>
          <a:srcRect/>
          <a:stretch>
            <a:fillRect/>
          </a:stretch>
        </p:blipFill>
        <p:spPr bwMode="auto">
          <a:xfrm>
            <a:off x="304800" y="914400"/>
            <a:ext cx="5924550" cy="4463338"/>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cstate="print"/>
          <a:srcRect/>
          <a:stretch>
            <a:fillRect/>
          </a:stretch>
        </p:blipFill>
        <p:spPr bwMode="auto">
          <a:xfrm>
            <a:off x="2743200" y="1524000"/>
            <a:ext cx="6096000" cy="5029200"/>
          </a:xfrm>
          <a:prstGeom prst="rect">
            <a:avLst/>
          </a:prstGeom>
          <a:noFill/>
          <a:ln w="9525">
            <a:noFill/>
            <a:miter lim="800000"/>
            <a:headEnd/>
            <a:tailEnd/>
          </a:ln>
          <a:effectLst/>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par>
                                <p:cTn id="7" presetID="9" presetClass="emph" presetSubtype="0" nodeType="withEffect">
                                  <p:stCondLst>
                                    <p:cond delay="0"/>
                                  </p:stCondLst>
                                  <p:childTnLst>
                                    <p:set>
                                      <p:cBhvr rctx="PPT">
                                        <p:cTn id="8" dur="indefinite"/>
                                        <p:tgtEl>
                                          <p:spTgt spid="1026"/>
                                        </p:tgtEl>
                                        <p:attrNameLst>
                                          <p:attrName>style.opacity</p:attrName>
                                        </p:attrNameLst>
                                      </p:cBhvr>
                                      <p:to>
                                        <p:strVal val="0.25"/>
                                      </p:to>
                                    </p:set>
                                    <p:animEffect filter="image" prLst="opacity: 0.25">
                                      <p:cBhvr rctx="IE">
                                        <p:cTn id="9" dur="indefinite"/>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6147" name="TextBox 4"/>
          <p:cNvSpPr txBox="1">
            <a:spLocks noChangeArrowheads="1"/>
          </p:cNvSpPr>
          <p:nvPr/>
        </p:nvSpPr>
        <p:spPr bwMode="auto">
          <a:xfrm>
            <a:off x="0" y="1349375"/>
            <a:ext cx="7696200" cy="708025"/>
          </a:xfrm>
          <a:prstGeom prst="rect">
            <a:avLst/>
          </a:prstGeom>
          <a:noFill/>
          <a:ln w="9525">
            <a:noFill/>
            <a:miter lim="800000"/>
            <a:headEnd/>
            <a:tailEnd/>
          </a:ln>
        </p:spPr>
        <p:txBody>
          <a:bodyPr wrap="square">
            <a:spAutoFit/>
          </a:bodyPr>
          <a:lstStyle/>
          <a:p>
            <a:pPr algn="ctr"/>
            <a:r>
              <a:rPr lang="en-US" sz="4000" dirty="0" smtClean="0">
                <a:solidFill>
                  <a:schemeClr val="bg1"/>
                </a:solidFill>
                <a:latin typeface="Rockwell Extra Bold" pitchFamily="18" charset="0"/>
              </a:rPr>
              <a:t>Software Tools</a:t>
            </a:r>
            <a:endParaRPr lang="en-US" sz="4000" dirty="0">
              <a:solidFill>
                <a:schemeClr val="bg1"/>
              </a:solidFill>
              <a:latin typeface="Rockwell Extra Bold" pitchFamily="18" charset="0"/>
            </a:endParaRPr>
          </a:p>
        </p:txBody>
      </p:sp>
      <p:pic>
        <p:nvPicPr>
          <p:cNvPr id="9218" name="Picture 2" descr="C:\Users\JCAnderson\Documents\Courses\SynBio Bootcamp\Automation Tools\computer.png"/>
          <p:cNvPicPr>
            <a:picLocks noChangeAspect="1" noChangeArrowheads="1"/>
          </p:cNvPicPr>
          <p:nvPr/>
        </p:nvPicPr>
        <p:blipFill>
          <a:blip r:embed="rId4" cstate="print"/>
          <a:srcRect/>
          <a:stretch>
            <a:fillRect/>
          </a:stretch>
        </p:blipFill>
        <p:spPr bwMode="auto">
          <a:xfrm>
            <a:off x="3790950" y="1504950"/>
            <a:ext cx="5353050" cy="5353050"/>
          </a:xfrm>
          <a:prstGeom prst="rect">
            <a:avLst/>
          </a:prstGeom>
          <a:noFill/>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9" name="Rectangle 3"/>
          <p:cNvSpPr>
            <a:spLocks noGrp="1" noChangeArrowheads="1"/>
          </p:cNvSpPr>
          <p:nvPr>
            <p:ph type="body" idx="1"/>
          </p:nvPr>
        </p:nvSpPr>
        <p:spPr>
          <a:xfrm>
            <a:off x="1219200" y="762000"/>
            <a:ext cx="7086600" cy="6096000"/>
          </a:xfrm>
        </p:spPr>
        <p:txBody>
          <a:bodyPr/>
          <a:lstStyle/>
          <a:p>
            <a:pPr>
              <a:lnSpc>
                <a:spcPct val="80000"/>
              </a:lnSpc>
            </a:pPr>
            <a:r>
              <a:rPr lang="en-US" sz="2800" b="1" dirty="0" smtClean="0"/>
              <a:t>Key </a:t>
            </a:r>
            <a:r>
              <a:rPr lang="en-US" sz="2800" b="1" dirty="0"/>
              <a:t>areas for development</a:t>
            </a:r>
          </a:p>
          <a:p>
            <a:pPr lvl="1">
              <a:lnSpc>
                <a:spcPct val="80000"/>
              </a:lnSpc>
            </a:pPr>
            <a:r>
              <a:rPr lang="en-US" sz="2400" dirty="0"/>
              <a:t>Standards</a:t>
            </a:r>
          </a:p>
          <a:p>
            <a:pPr lvl="2">
              <a:lnSpc>
                <a:spcPct val="80000"/>
              </a:lnSpc>
            </a:pPr>
            <a:r>
              <a:rPr lang="en-US" sz="2000" dirty="0"/>
              <a:t>Data </a:t>
            </a:r>
            <a:r>
              <a:rPr lang="en-US" sz="2000" dirty="0" smtClean="0"/>
              <a:t>Structures (SBOL, </a:t>
            </a:r>
            <a:r>
              <a:rPr lang="en-US" sz="2000" dirty="0" err="1" smtClean="0"/>
              <a:t>BioBricks</a:t>
            </a:r>
            <a:r>
              <a:rPr lang="en-US" sz="2000" dirty="0"/>
              <a:t>), </a:t>
            </a:r>
            <a:r>
              <a:rPr lang="en-US" sz="2000" dirty="0" smtClean="0"/>
              <a:t>Performance and measurement </a:t>
            </a:r>
            <a:r>
              <a:rPr lang="en-US" sz="2000" dirty="0"/>
              <a:t>(</a:t>
            </a:r>
            <a:r>
              <a:rPr lang="en-US" sz="2000" dirty="0" err="1"/>
              <a:t>PoPS</a:t>
            </a:r>
            <a:r>
              <a:rPr lang="en-US" sz="2000" dirty="0"/>
              <a:t>)</a:t>
            </a:r>
          </a:p>
          <a:p>
            <a:pPr lvl="1">
              <a:lnSpc>
                <a:spcPct val="80000"/>
              </a:lnSpc>
            </a:pPr>
            <a:r>
              <a:rPr lang="en-US" sz="2400" dirty="0" smtClean="0"/>
              <a:t>Automated Design</a:t>
            </a:r>
            <a:endParaRPr lang="en-US" sz="2400" dirty="0"/>
          </a:p>
          <a:p>
            <a:pPr lvl="2">
              <a:lnSpc>
                <a:spcPct val="80000"/>
              </a:lnSpc>
            </a:pPr>
            <a:r>
              <a:rPr lang="en-US" sz="2000" dirty="0" smtClean="0"/>
              <a:t>Specification, design synthesis, verification</a:t>
            </a:r>
            <a:endParaRPr lang="en-US" sz="2000" dirty="0"/>
          </a:p>
          <a:p>
            <a:pPr lvl="1">
              <a:lnSpc>
                <a:spcPct val="80000"/>
              </a:lnSpc>
            </a:pPr>
            <a:r>
              <a:rPr lang="en-US" sz="2400" dirty="0"/>
              <a:t>Automation/Manufacturing</a:t>
            </a:r>
          </a:p>
          <a:p>
            <a:pPr lvl="2">
              <a:lnSpc>
                <a:spcPct val="80000"/>
              </a:lnSpc>
            </a:pPr>
            <a:r>
              <a:rPr lang="en-US" sz="2000" dirty="0"/>
              <a:t>Liquid handling robots, assembly </a:t>
            </a:r>
            <a:r>
              <a:rPr lang="en-US" sz="2000" dirty="0" smtClean="0"/>
              <a:t>algorithms</a:t>
            </a:r>
          </a:p>
          <a:p>
            <a:pPr lvl="2">
              <a:lnSpc>
                <a:spcPct val="80000"/>
              </a:lnSpc>
            </a:pPr>
            <a:endParaRPr lang="en-US" sz="2000" dirty="0"/>
          </a:p>
          <a:p>
            <a:pPr>
              <a:lnSpc>
                <a:spcPct val="80000"/>
              </a:lnSpc>
            </a:pPr>
            <a:r>
              <a:rPr lang="en-US" sz="2800" b="1" dirty="0"/>
              <a:t>Tool Classification</a:t>
            </a:r>
          </a:p>
          <a:p>
            <a:pPr lvl="1">
              <a:lnSpc>
                <a:spcPct val="80000"/>
              </a:lnSpc>
            </a:pPr>
            <a:r>
              <a:rPr lang="en-US" sz="2400" dirty="0" smtClean="0"/>
              <a:t>Technical design tools</a:t>
            </a:r>
          </a:p>
          <a:p>
            <a:pPr lvl="1">
              <a:lnSpc>
                <a:spcPct val="80000"/>
              </a:lnSpc>
            </a:pPr>
            <a:r>
              <a:rPr lang="en-US" sz="2400" dirty="0" smtClean="0"/>
              <a:t>Data </a:t>
            </a:r>
            <a:r>
              <a:rPr lang="en-US" sz="2400" dirty="0"/>
              <a:t>Management</a:t>
            </a:r>
          </a:p>
          <a:p>
            <a:pPr lvl="1">
              <a:lnSpc>
                <a:spcPct val="80000"/>
              </a:lnSpc>
            </a:pPr>
            <a:r>
              <a:rPr lang="en-US" sz="2400" dirty="0" smtClean="0"/>
              <a:t>Automated Compositional Design</a:t>
            </a:r>
          </a:p>
          <a:p>
            <a:pPr lvl="1">
              <a:lnSpc>
                <a:spcPct val="80000"/>
              </a:lnSpc>
            </a:pPr>
            <a:r>
              <a:rPr lang="en-US" sz="2400" dirty="0" smtClean="0"/>
              <a:t>Automated Assembly</a:t>
            </a:r>
            <a:endParaRPr lang="en-US" sz="2400" dirty="0"/>
          </a:p>
          <a:p>
            <a:pPr lvl="1">
              <a:lnSpc>
                <a:spcPct val="80000"/>
              </a:lnSpc>
            </a:pPr>
            <a:r>
              <a:rPr lang="en-US" sz="2400" dirty="0" smtClean="0"/>
              <a:t>Simulation</a:t>
            </a:r>
            <a:endParaRPr lang="en-US" sz="2400"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9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9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699">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699">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69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6147" name="TextBox 4"/>
          <p:cNvSpPr txBox="1">
            <a:spLocks noChangeArrowheads="1"/>
          </p:cNvSpPr>
          <p:nvPr/>
        </p:nvSpPr>
        <p:spPr bwMode="auto">
          <a:xfrm>
            <a:off x="685800" y="2667000"/>
            <a:ext cx="7696200" cy="707886"/>
          </a:xfrm>
          <a:prstGeom prst="rect">
            <a:avLst/>
          </a:prstGeom>
          <a:noFill/>
          <a:ln w="9525">
            <a:noFill/>
            <a:miter lim="800000"/>
            <a:headEnd/>
            <a:tailEnd/>
          </a:ln>
        </p:spPr>
        <p:txBody>
          <a:bodyPr wrap="square">
            <a:spAutoFit/>
          </a:bodyPr>
          <a:lstStyle/>
          <a:p>
            <a:pPr algn="ctr"/>
            <a:r>
              <a:rPr lang="en-US" sz="4000" dirty="0" smtClean="0">
                <a:solidFill>
                  <a:schemeClr val="bg1"/>
                </a:solidFill>
                <a:latin typeface="Rockwell Extra Bold" pitchFamily="18" charset="0"/>
              </a:rPr>
              <a:t>Technical Design Tools</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
          <p:cNvGrpSpPr>
            <a:grpSpLocks/>
          </p:cNvGrpSpPr>
          <p:nvPr/>
        </p:nvGrpSpPr>
        <p:grpSpPr bwMode="auto">
          <a:xfrm>
            <a:off x="0" y="0"/>
            <a:ext cx="6477000" cy="5638800"/>
            <a:chOff x="0" y="0"/>
            <a:chExt cx="5717975" cy="4991100"/>
          </a:xfrm>
        </p:grpSpPr>
        <p:pic>
          <p:nvPicPr>
            <p:cNvPr id="6" name="Picture 4"/>
            <p:cNvPicPr>
              <a:picLocks noChangeAspect="1" noChangeArrowheads="1"/>
            </p:cNvPicPr>
            <p:nvPr/>
          </p:nvPicPr>
          <p:blipFill>
            <a:blip r:embed="rId3" cstate="print"/>
            <a:srcRect/>
            <a:stretch>
              <a:fillRect/>
            </a:stretch>
          </p:blipFill>
          <p:spPr bwMode="auto">
            <a:xfrm>
              <a:off x="0" y="2819400"/>
              <a:ext cx="3274786" cy="2171700"/>
            </a:xfrm>
            <a:prstGeom prst="rect">
              <a:avLst/>
            </a:prstGeom>
            <a:noFill/>
            <a:ln w="9525">
              <a:solidFill>
                <a:sysClr val="window" lastClr="FFFFFF"/>
              </a:solidFill>
              <a:miter lim="800000"/>
              <a:headEnd/>
              <a:tailEnd/>
            </a:ln>
          </p:spPr>
        </p:pic>
        <p:pic>
          <p:nvPicPr>
            <p:cNvPr id="7" name="Picture 3"/>
            <p:cNvPicPr>
              <a:picLocks noChangeAspect="1" noChangeArrowheads="1"/>
            </p:cNvPicPr>
            <p:nvPr/>
          </p:nvPicPr>
          <p:blipFill>
            <a:blip r:embed="rId4" cstate="print"/>
            <a:srcRect/>
            <a:stretch>
              <a:fillRect/>
            </a:stretch>
          </p:blipFill>
          <p:spPr bwMode="auto">
            <a:xfrm>
              <a:off x="2743200" y="1828800"/>
              <a:ext cx="2974775" cy="1981200"/>
            </a:xfrm>
            <a:prstGeom prst="rect">
              <a:avLst/>
            </a:prstGeom>
            <a:noFill/>
            <a:ln w="9525">
              <a:solidFill>
                <a:sysClr val="window" lastClr="FFFFFF"/>
              </a:solidFill>
              <a:miter lim="800000"/>
              <a:headEnd/>
              <a:tailEnd/>
            </a:ln>
          </p:spPr>
        </p:pic>
        <p:pic>
          <p:nvPicPr>
            <p:cNvPr id="8" name="Picture 2"/>
            <p:cNvPicPr>
              <a:picLocks noChangeAspect="1" noChangeArrowheads="1"/>
            </p:cNvPicPr>
            <p:nvPr/>
          </p:nvPicPr>
          <p:blipFill>
            <a:blip r:embed="rId5" cstate="print"/>
            <a:srcRect/>
            <a:stretch>
              <a:fillRect/>
            </a:stretch>
          </p:blipFill>
          <p:spPr bwMode="auto">
            <a:xfrm>
              <a:off x="838200" y="0"/>
              <a:ext cx="2362199" cy="2943551"/>
            </a:xfrm>
            <a:prstGeom prst="rect">
              <a:avLst/>
            </a:prstGeom>
            <a:noFill/>
            <a:ln w="9525">
              <a:solidFill>
                <a:sysClr val="window" lastClr="FFFFFF"/>
              </a:solidFill>
              <a:miter lim="800000"/>
              <a:headEnd/>
              <a:tailEnd/>
            </a:ln>
          </p:spPr>
        </p:pic>
      </p:grpSp>
      <p:sp>
        <p:nvSpPr>
          <p:cNvPr id="9" name="Rectangle 8"/>
          <p:cNvSpPr/>
          <p:nvPr/>
        </p:nvSpPr>
        <p:spPr>
          <a:xfrm>
            <a:off x="5334000" y="4830763"/>
            <a:ext cx="3048000" cy="1570037"/>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Rockwell Extra Bold" pitchFamily="18" charset="0"/>
                <a:ea typeface="+mj-ea"/>
                <a:cs typeface="+mj-cs"/>
              </a:rPr>
              <a:t>Synthetic Biology Today</a:t>
            </a:r>
            <a:endParaRPr kumimoji="0" lang="en-US" sz="1800" b="0" i="0" u="none" strike="noStrike" kern="0" cap="none" spc="0" normalizeH="0" baseline="0" noProof="0" dirty="0">
              <a:ln>
                <a:noFill/>
              </a:ln>
              <a:solidFill>
                <a:sysClr val="windowText" lastClr="000000"/>
              </a:solidFill>
              <a:effectLst/>
              <a:uLnTx/>
              <a:uFillTx/>
              <a:latin typeface="Calibri"/>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923925" y="381000"/>
            <a:ext cx="7296150" cy="60960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381000" y="1676400"/>
            <a:ext cx="8385453" cy="3581400"/>
          </a:xfrm>
          <a:prstGeom prst="rect">
            <a:avLst/>
          </a:prstGeom>
          <a:noFill/>
          <a:ln w="9525">
            <a:noFill/>
            <a:miter lim="800000"/>
            <a:headEnd/>
            <a:tailEnd/>
          </a:ln>
        </p:spPr>
      </p:pic>
      <p:sp>
        <p:nvSpPr>
          <p:cNvPr id="3" name="TextBox 4"/>
          <p:cNvSpPr txBox="1">
            <a:spLocks noChangeArrowheads="1"/>
          </p:cNvSpPr>
          <p:nvPr/>
        </p:nvSpPr>
        <p:spPr bwMode="auto">
          <a:xfrm>
            <a:off x="152400" y="130175"/>
            <a:ext cx="8763000" cy="646331"/>
          </a:xfrm>
          <a:prstGeom prst="rect">
            <a:avLst/>
          </a:prstGeom>
          <a:noFill/>
          <a:ln w="9525">
            <a:noFill/>
            <a:miter lim="800000"/>
            <a:headEnd/>
            <a:tailEnd/>
          </a:ln>
        </p:spPr>
        <p:txBody>
          <a:bodyPr wrap="square">
            <a:spAutoFit/>
          </a:bodyPr>
          <a:lstStyle/>
          <a:p>
            <a:r>
              <a:rPr lang="en-US" sz="3600" dirty="0" err="1" smtClean="0">
                <a:latin typeface="Rockwell Extra Bold" pitchFamily="18" charset="0"/>
              </a:rPr>
              <a:t>GeneDesign</a:t>
            </a:r>
            <a:endParaRPr lang="en-US" sz="2000" dirty="0">
              <a:latin typeface="Rockwell Extra Bold"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4"/>
          <p:cNvSpPr txBox="1">
            <a:spLocks noChangeArrowheads="1"/>
          </p:cNvSpPr>
          <p:nvPr/>
        </p:nvSpPr>
        <p:spPr bwMode="auto">
          <a:xfrm>
            <a:off x="152400" y="130175"/>
            <a:ext cx="8763000" cy="646331"/>
          </a:xfrm>
          <a:prstGeom prst="rect">
            <a:avLst/>
          </a:prstGeom>
          <a:noFill/>
          <a:ln w="9525">
            <a:noFill/>
            <a:miter lim="800000"/>
            <a:headEnd/>
            <a:tailEnd/>
          </a:ln>
        </p:spPr>
        <p:txBody>
          <a:bodyPr wrap="square">
            <a:spAutoFit/>
          </a:bodyPr>
          <a:lstStyle/>
          <a:p>
            <a:r>
              <a:rPr lang="en-US" sz="3600" dirty="0" smtClean="0">
                <a:latin typeface="Rockwell Extra Bold" pitchFamily="18" charset="0"/>
              </a:rPr>
              <a:t>PCR Prediction</a:t>
            </a:r>
            <a:endParaRPr lang="en-US" sz="2000" dirty="0">
              <a:latin typeface="Rockwell Extra Bold"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180" y="776507"/>
            <a:ext cx="5865019" cy="5953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828800" y="6324600"/>
            <a:ext cx="7162800" cy="369332"/>
          </a:xfrm>
          <a:prstGeom prst="rect">
            <a:avLst/>
          </a:prstGeom>
          <a:noFill/>
        </p:spPr>
        <p:txBody>
          <a:bodyPr wrap="square" rtlCol="0">
            <a:spAutoFit/>
          </a:bodyPr>
          <a:lstStyle/>
          <a:p>
            <a:pPr algn="r"/>
            <a:r>
              <a:rPr lang="en-US" dirty="0">
                <a:hlinkClick r:id="rId4"/>
              </a:rPr>
              <a:t>http://andersonlab.qb3.berkeley.edu/Software/PCRPredictor.html</a:t>
            </a:r>
            <a:endParaRPr lang="en-US" dirty="0"/>
          </a:p>
        </p:txBody>
      </p:sp>
    </p:spTree>
    <p:extLst>
      <p:ext uri="{BB962C8B-B14F-4D97-AF65-F5344CB8AC3E}">
        <p14:creationId xmlns:p14="http://schemas.microsoft.com/office/powerpoint/2010/main" val="33824963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srcRect/>
          <a:stretch>
            <a:fillRect/>
          </a:stretch>
        </p:blipFill>
        <p:spPr bwMode="auto">
          <a:xfrm>
            <a:off x="1600199" y="533400"/>
            <a:ext cx="5520379" cy="5562600"/>
          </a:xfrm>
          <a:prstGeom prst="rect">
            <a:avLst/>
          </a:prstGeom>
          <a:noFill/>
          <a:ln w="9525">
            <a:noFill/>
            <a:miter lim="800000"/>
            <a:headEnd/>
            <a:tailEnd/>
          </a:ln>
        </p:spPr>
      </p:pic>
      <p:sp>
        <p:nvSpPr>
          <p:cNvPr id="6" name="TextBox 5"/>
          <p:cNvSpPr txBox="1"/>
          <p:nvPr/>
        </p:nvSpPr>
        <p:spPr>
          <a:xfrm>
            <a:off x="2895600" y="6211669"/>
            <a:ext cx="6096000" cy="646331"/>
          </a:xfrm>
          <a:prstGeom prst="rect">
            <a:avLst/>
          </a:prstGeom>
          <a:noFill/>
        </p:spPr>
        <p:txBody>
          <a:bodyPr wrap="square" rtlCol="0">
            <a:spAutoFit/>
          </a:bodyPr>
          <a:lstStyle/>
          <a:p>
            <a:r>
              <a:rPr lang="en-US" dirty="0" err="1" smtClean="0">
                <a:solidFill>
                  <a:prstClr val="black"/>
                </a:solidFill>
              </a:rPr>
              <a:t>Oligo</a:t>
            </a:r>
            <a:r>
              <a:rPr lang="en-US" dirty="0" smtClean="0">
                <a:solidFill>
                  <a:prstClr val="black"/>
                </a:solidFill>
              </a:rPr>
              <a:t> Designer</a:t>
            </a:r>
          </a:p>
          <a:p>
            <a:r>
              <a:rPr lang="en-US" dirty="0" smtClean="0">
                <a:hlinkClick r:id="rId4"/>
              </a:rPr>
              <a:t>http://andersonlab.qb3.berkeley.edu/andersonSoftware.html</a:t>
            </a:r>
            <a:endParaRPr lang="en-US"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4419600" y="6096000"/>
            <a:ext cx="4495800" cy="523220"/>
          </a:xfrm>
          <a:prstGeom prst="rect">
            <a:avLst/>
          </a:prstGeom>
          <a:noFill/>
        </p:spPr>
        <p:txBody>
          <a:bodyPr wrap="square" rtlCol="0">
            <a:spAutoFit/>
          </a:bodyPr>
          <a:lstStyle/>
          <a:p>
            <a:r>
              <a:rPr lang="en-US" sz="2800" dirty="0" err="1" smtClean="0">
                <a:solidFill>
                  <a:prstClr val="black"/>
                </a:solidFill>
              </a:rPr>
              <a:t>GenoREAD</a:t>
            </a:r>
            <a:endParaRPr lang="en-US" sz="2800" dirty="0">
              <a:solidFill>
                <a:prstClr val="black"/>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838200"/>
            <a:ext cx="8229600" cy="409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6147" name="TextBox 4"/>
          <p:cNvSpPr txBox="1">
            <a:spLocks noChangeArrowheads="1"/>
          </p:cNvSpPr>
          <p:nvPr/>
        </p:nvSpPr>
        <p:spPr bwMode="auto">
          <a:xfrm>
            <a:off x="685800" y="2209800"/>
            <a:ext cx="7696200" cy="1323439"/>
          </a:xfrm>
          <a:prstGeom prst="rect">
            <a:avLst/>
          </a:prstGeom>
          <a:noFill/>
          <a:ln w="9525">
            <a:noFill/>
            <a:miter lim="800000"/>
            <a:headEnd/>
            <a:tailEnd/>
          </a:ln>
        </p:spPr>
        <p:txBody>
          <a:bodyPr wrap="square">
            <a:spAutoFit/>
          </a:bodyPr>
          <a:lstStyle/>
          <a:p>
            <a:pPr algn="ctr"/>
            <a:r>
              <a:rPr lang="en-US" sz="4000" dirty="0" smtClean="0">
                <a:solidFill>
                  <a:schemeClr val="bg1"/>
                </a:solidFill>
                <a:latin typeface="Rockwell Extra Bold" pitchFamily="18" charset="0"/>
              </a:rPr>
              <a:t>Data Management Platforms</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685800" y="228600"/>
            <a:ext cx="8058150" cy="5766458"/>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cstate="print"/>
          <a:srcRect/>
          <a:stretch>
            <a:fillRect/>
          </a:stretch>
        </p:blipFill>
        <p:spPr bwMode="auto">
          <a:xfrm>
            <a:off x="0" y="533400"/>
            <a:ext cx="9144000" cy="2781528"/>
          </a:xfrm>
          <a:prstGeom prst="rect">
            <a:avLst/>
          </a:prstGeom>
          <a:noFill/>
          <a:ln w="9525">
            <a:noFill/>
            <a:miter lim="800000"/>
            <a:headEnd/>
            <a:tailEnd/>
          </a:ln>
        </p:spPr>
      </p:pic>
      <p:pic>
        <p:nvPicPr>
          <p:cNvPr id="5122" name="Picture 2"/>
          <p:cNvPicPr>
            <a:picLocks noChangeAspect="1" noChangeArrowheads="1"/>
          </p:cNvPicPr>
          <p:nvPr/>
        </p:nvPicPr>
        <p:blipFill>
          <a:blip r:embed="rId4" cstate="print"/>
          <a:srcRect/>
          <a:stretch>
            <a:fillRect/>
          </a:stretch>
        </p:blipFill>
        <p:spPr bwMode="auto">
          <a:xfrm>
            <a:off x="2590800" y="2057400"/>
            <a:ext cx="6296025" cy="4524375"/>
          </a:xfrm>
          <a:prstGeom prst="rect">
            <a:avLst/>
          </a:prstGeom>
          <a:noFill/>
          <a:ln w="9525">
            <a:noFill/>
            <a:miter lim="800000"/>
            <a:headEnd/>
            <a:tailEnd/>
          </a:ln>
        </p:spPr>
      </p:pic>
      <p:sp>
        <p:nvSpPr>
          <p:cNvPr id="6" name="TextBox 5"/>
          <p:cNvSpPr txBox="1"/>
          <p:nvPr/>
        </p:nvSpPr>
        <p:spPr>
          <a:xfrm>
            <a:off x="304800" y="5715000"/>
            <a:ext cx="1676400" cy="523220"/>
          </a:xfrm>
          <a:prstGeom prst="rect">
            <a:avLst/>
          </a:prstGeom>
          <a:noFill/>
        </p:spPr>
        <p:txBody>
          <a:bodyPr wrap="square" rtlCol="0">
            <a:spAutoFit/>
          </a:bodyPr>
          <a:lstStyle/>
          <a:p>
            <a:r>
              <a:rPr lang="en-US" sz="2800" dirty="0" smtClean="0">
                <a:solidFill>
                  <a:prstClr val="black"/>
                </a:solidFill>
              </a:rPr>
              <a:t>JBEI-ICE</a:t>
            </a:r>
            <a:endParaRPr lang="en-US" sz="2800"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228600" y="6172200"/>
            <a:ext cx="1676400" cy="523220"/>
          </a:xfrm>
          <a:prstGeom prst="rect">
            <a:avLst/>
          </a:prstGeom>
          <a:noFill/>
        </p:spPr>
        <p:txBody>
          <a:bodyPr wrap="square" rtlCol="0">
            <a:spAutoFit/>
          </a:bodyPr>
          <a:lstStyle/>
          <a:p>
            <a:r>
              <a:rPr lang="en-US" sz="2800" dirty="0" smtClean="0">
                <a:solidFill>
                  <a:prstClr val="black"/>
                </a:solidFill>
              </a:rPr>
              <a:t>Clotho</a:t>
            </a:r>
            <a:endParaRPr lang="en-US" sz="2800" dirty="0">
              <a:solidFill>
                <a:prstClr val="black"/>
              </a:solidFill>
            </a:endParaRPr>
          </a:p>
        </p:txBody>
      </p:sp>
      <p:pic>
        <p:nvPicPr>
          <p:cNvPr id="6147" name="Picture 3"/>
          <p:cNvPicPr>
            <a:picLocks noChangeAspect="1" noChangeArrowheads="1"/>
          </p:cNvPicPr>
          <p:nvPr/>
        </p:nvPicPr>
        <p:blipFill>
          <a:blip r:embed="rId3" cstate="print"/>
          <a:srcRect/>
          <a:stretch>
            <a:fillRect/>
          </a:stretch>
        </p:blipFill>
        <p:spPr bwMode="auto">
          <a:xfrm>
            <a:off x="228600" y="304800"/>
            <a:ext cx="8778240" cy="54864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381000" y="0"/>
            <a:ext cx="8610600" cy="680614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09600" y="1020763"/>
            <a:ext cx="3048000" cy="1570037"/>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Rockwell Extra Bold" pitchFamily="18" charset="0"/>
                <a:ea typeface="+mj-ea"/>
                <a:cs typeface="+mj-cs"/>
              </a:rPr>
              <a:t>Automated Synthetic Biology</a:t>
            </a:r>
            <a:endParaRPr kumimoji="0" lang="en-US" sz="1800" b="0" i="0" u="none" strike="noStrike" kern="0" cap="none" spc="0" normalizeH="0" baseline="0" noProof="0" dirty="0">
              <a:ln>
                <a:noFill/>
              </a:ln>
              <a:solidFill>
                <a:sysClr val="windowText" lastClr="000000"/>
              </a:solidFill>
              <a:effectLst/>
              <a:uLnTx/>
              <a:uFillTx/>
              <a:latin typeface="Calibri"/>
              <a:cs typeface="+mn-cs"/>
            </a:endParaRPr>
          </a:p>
        </p:txBody>
      </p:sp>
      <p:pic>
        <p:nvPicPr>
          <p:cNvPr id="11" name="Picture 10"/>
          <p:cNvPicPr>
            <a:picLocks noChangeAspect="1" noChangeArrowheads="1"/>
          </p:cNvPicPr>
          <p:nvPr/>
        </p:nvPicPr>
        <p:blipFill>
          <a:blip r:embed="rId3" cstate="print"/>
          <a:srcRect/>
          <a:stretch>
            <a:fillRect/>
          </a:stretch>
        </p:blipFill>
        <p:spPr bwMode="auto">
          <a:xfrm>
            <a:off x="2557463" y="3810000"/>
            <a:ext cx="3386137" cy="3048000"/>
          </a:xfrm>
          <a:prstGeom prst="rect">
            <a:avLst/>
          </a:prstGeom>
          <a:noFill/>
          <a:ln w="9525">
            <a:solidFill>
              <a:sysClr val="window" lastClr="FFFFFF"/>
            </a:solidFill>
            <a:miter lim="800000"/>
            <a:headEnd/>
            <a:tailEnd/>
          </a:ln>
        </p:spPr>
      </p:pic>
      <p:pic>
        <p:nvPicPr>
          <p:cNvPr id="12" name="Picture 13"/>
          <p:cNvPicPr>
            <a:picLocks noChangeAspect="1" noChangeArrowheads="1"/>
          </p:cNvPicPr>
          <p:nvPr/>
        </p:nvPicPr>
        <p:blipFill>
          <a:blip r:embed="rId4" cstate="print"/>
          <a:srcRect/>
          <a:stretch>
            <a:fillRect/>
          </a:stretch>
        </p:blipFill>
        <p:spPr bwMode="auto">
          <a:xfrm>
            <a:off x="5334000" y="3581400"/>
            <a:ext cx="3810000" cy="2981325"/>
          </a:xfrm>
          <a:prstGeom prst="rect">
            <a:avLst/>
          </a:prstGeom>
          <a:noFill/>
          <a:ln w="9525">
            <a:solidFill>
              <a:sysClr val="window" lastClr="FFFFFF"/>
            </a:solidFill>
            <a:miter lim="800000"/>
            <a:headEnd/>
            <a:tailEnd/>
          </a:ln>
        </p:spPr>
      </p:pic>
      <p:pic>
        <p:nvPicPr>
          <p:cNvPr id="13" name="Picture 9"/>
          <p:cNvPicPr>
            <a:picLocks noChangeAspect="1" noChangeArrowheads="1"/>
          </p:cNvPicPr>
          <p:nvPr/>
        </p:nvPicPr>
        <p:blipFill>
          <a:blip r:embed="rId5" cstate="print"/>
          <a:srcRect/>
          <a:stretch>
            <a:fillRect/>
          </a:stretch>
        </p:blipFill>
        <p:spPr bwMode="auto">
          <a:xfrm>
            <a:off x="4038600" y="457200"/>
            <a:ext cx="3200400" cy="3467100"/>
          </a:xfrm>
          <a:prstGeom prst="rect">
            <a:avLst/>
          </a:prstGeom>
          <a:noFill/>
          <a:ln w="9525">
            <a:solidFill>
              <a:sysClr val="window" lastClr="FFFFFF"/>
            </a:solid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6147" name="TextBox 4"/>
          <p:cNvSpPr txBox="1">
            <a:spLocks noChangeArrowheads="1"/>
          </p:cNvSpPr>
          <p:nvPr/>
        </p:nvSpPr>
        <p:spPr bwMode="auto">
          <a:xfrm>
            <a:off x="685800" y="2286000"/>
            <a:ext cx="7696200" cy="1323439"/>
          </a:xfrm>
          <a:prstGeom prst="rect">
            <a:avLst/>
          </a:prstGeom>
          <a:noFill/>
          <a:ln w="9525">
            <a:noFill/>
            <a:miter lim="800000"/>
            <a:headEnd/>
            <a:tailEnd/>
          </a:ln>
        </p:spPr>
        <p:txBody>
          <a:bodyPr wrap="square">
            <a:spAutoFit/>
          </a:bodyPr>
          <a:lstStyle/>
          <a:p>
            <a:pPr algn="ctr"/>
            <a:r>
              <a:rPr lang="en-US" sz="4000" dirty="0" smtClean="0">
                <a:solidFill>
                  <a:schemeClr val="bg1"/>
                </a:solidFill>
                <a:latin typeface="Rockwell Extra Bold" pitchFamily="18" charset="0"/>
              </a:rPr>
              <a:t>Automated </a:t>
            </a:r>
            <a:r>
              <a:rPr lang="en-US" sz="4000" dirty="0">
                <a:solidFill>
                  <a:schemeClr val="bg1"/>
                </a:solidFill>
                <a:latin typeface="Rockwell Extra Bold" pitchFamily="18" charset="0"/>
              </a:rPr>
              <a:t>C</a:t>
            </a:r>
            <a:r>
              <a:rPr lang="en-US" sz="4000" dirty="0" smtClean="0">
                <a:solidFill>
                  <a:schemeClr val="bg1"/>
                </a:solidFill>
                <a:latin typeface="Rockwell Extra Bold" pitchFamily="18" charset="0"/>
              </a:rPr>
              <a:t>ompositional design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3" name="Rectangle 3"/>
          <p:cNvSpPr>
            <a:spLocks noGrp="1" noChangeArrowheads="1"/>
          </p:cNvSpPr>
          <p:nvPr>
            <p:ph type="title"/>
          </p:nvPr>
        </p:nvSpPr>
        <p:spPr>
          <a:xfrm>
            <a:off x="685800" y="152400"/>
            <a:ext cx="7543800" cy="1371600"/>
          </a:xfrm>
          <a:noFill/>
          <a:ln/>
        </p:spPr>
        <p:txBody>
          <a:bodyPr/>
          <a:lstStyle/>
          <a:p>
            <a:pPr algn="l"/>
            <a:r>
              <a:rPr lang="en-US" sz="3600" dirty="0">
                <a:latin typeface="Rockwell Extra Bold" pitchFamily="18" charset="0"/>
                <a:ea typeface="+mn-ea"/>
                <a:cs typeface="+mn-cs"/>
              </a:rPr>
              <a:t>Levels of </a:t>
            </a:r>
            <a:r>
              <a:rPr lang="en-US" sz="3600" dirty="0" smtClean="0">
                <a:latin typeface="Rockwell Extra Bold" pitchFamily="18" charset="0"/>
                <a:ea typeface="+mn-ea"/>
                <a:cs typeface="+mn-cs"/>
              </a:rPr>
              <a:t>part/feature specification</a:t>
            </a:r>
            <a:endParaRPr lang="en-US" sz="3600" dirty="0">
              <a:latin typeface="Rockwell Extra Bold" pitchFamily="18" charset="0"/>
              <a:ea typeface="+mn-ea"/>
              <a:cs typeface="+mn-cs"/>
            </a:endParaRPr>
          </a:p>
        </p:txBody>
      </p:sp>
      <p:sp>
        <p:nvSpPr>
          <p:cNvPr id="7" name="TextBox 6"/>
          <p:cNvSpPr txBox="1"/>
          <p:nvPr/>
        </p:nvSpPr>
        <p:spPr>
          <a:xfrm>
            <a:off x="838200" y="3962400"/>
            <a:ext cx="7620000" cy="1631216"/>
          </a:xfrm>
          <a:prstGeom prst="rect">
            <a:avLst/>
          </a:prstGeom>
          <a:noFill/>
        </p:spPr>
        <p:txBody>
          <a:bodyPr wrap="square" rtlCol="0">
            <a:spAutoFit/>
          </a:bodyPr>
          <a:lstStyle/>
          <a:p>
            <a:pPr marL="457200" indent="-457200">
              <a:buAutoNum type="arabicParenR"/>
            </a:pPr>
            <a:r>
              <a:rPr lang="en-US" sz="2000" dirty="0" smtClean="0">
                <a:solidFill>
                  <a:prstClr val="black"/>
                </a:solidFill>
              </a:rPr>
              <a:t>Grammatical:  “The part initiates transcription”</a:t>
            </a:r>
          </a:p>
          <a:p>
            <a:pPr marL="457200" indent="-457200">
              <a:buAutoNum type="arabicParenR"/>
            </a:pPr>
            <a:r>
              <a:rPr lang="en-US" sz="2000" dirty="0" smtClean="0">
                <a:solidFill>
                  <a:prstClr val="black"/>
                </a:solidFill>
              </a:rPr>
              <a:t>Biochemical:  “</a:t>
            </a:r>
            <a:r>
              <a:rPr lang="en-US" sz="2000" dirty="0"/>
              <a:t>The promoter is bound by </a:t>
            </a:r>
            <a:r>
              <a:rPr lang="en-US" sz="2000" dirty="0" err="1"/>
              <a:t>AraC</a:t>
            </a:r>
            <a:r>
              <a:rPr lang="en-US" sz="2000" dirty="0" smtClean="0">
                <a:solidFill>
                  <a:prstClr val="black"/>
                </a:solidFill>
              </a:rPr>
              <a:t>”</a:t>
            </a:r>
          </a:p>
          <a:p>
            <a:pPr marL="457200" indent="-457200">
              <a:buAutoNum type="arabicParenR"/>
            </a:pPr>
            <a:r>
              <a:rPr lang="en-US" sz="2000" dirty="0" smtClean="0">
                <a:solidFill>
                  <a:prstClr val="black"/>
                </a:solidFill>
              </a:rPr>
              <a:t>Kinetic:  “The </a:t>
            </a:r>
            <a:r>
              <a:rPr lang="en-US" sz="2000" dirty="0" err="1" smtClean="0">
                <a:solidFill>
                  <a:prstClr val="black"/>
                </a:solidFill>
              </a:rPr>
              <a:t>Kd</a:t>
            </a:r>
            <a:r>
              <a:rPr lang="en-US" sz="2000" dirty="0" smtClean="0">
                <a:solidFill>
                  <a:prstClr val="black"/>
                </a:solidFill>
              </a:rPr>
              <a:t> for </a:t>
            </a:r>
            <a:r>
              <a:rPr lang="en-US" sz="2000" dirty="0" err="1" smtClean="0">
                <a:solidFill>
                  <a:prstClr val="black"/>
                </a:solidFill>
              </a:rPr>
              <a:t>AraC</a:t>
            </a:r>
            <a:r>
              <a:rPr lang="en-US" sz="2000" dirty="0" smtClean="0">
                <a:solidFill>
                  <a:prstClr val="black"/>
                </a:solidFill>
              </a:rPr>
              <a:t> bound to the promoter is 50nM”</a:t>
            </a:r>
          </a:p>
          <a:p>
            <a:pPr marL="457200" indent="-457200">
              <a:buAutoNum type="arabicParenR"/>
            </a:pPr>
            <a:r>
              <a:rPr lang="en-US" sz="2000" dirty="0" smtClean="0">
                <a:solidFill>
                  <a:prstClr val="black"/>
                </a:solidFill>
              </a:rPr>
              <a:t>Familial:  “The part is a member of the inducible promoter family”</a:t>
            </a:r>
          </a:p>
          <a:p>
            <a:pPr marL="457200" indent="-457200">
              <a:buAutoNum type="arabicParenR"/>
            </a:pPr>
            <a:r>
              <a:rPr lang="en-US" sz="2000" dirty="0" err="1" smtClean="0">
                <a:solidFill>
                  <a:prstClr val="black"/>
                </a:solidFill>
              </a:rPr>
              <a:t>Phenomenalogical</a:t>
            </a:r>
            <a:r>
              <a:rPr lang="en-US" sz="2000" dirty="0" smtClean="0">
                <a:solidFill>
                  <a:prstClr val="black"/>
                </a:solidFill>
              </a:rPr>
              <a:t>: “Don’t use </a:t>
            </a:r>
            <a:r>
              <a:rPr lang="en-US" sz="2000" dirty="0" err="1" smtClean="0">
                <a:solidFill>
                  <a:prstClr val="black"/>
                </a:solidFill>
              </a:rPr>
              <a:t>Pbad</a:t>
            </a:r>
            <a:r>
              <a:rPr lang="en-US" sz="2000" dirty="0" smtClean="0">
                <a:solidFill>
                  <a:prstClr val="black"/>
                </a:solidFill>
              </a:rPr>
              <a:t> to drive part E0043”</a:t>
            </a:r>
          </a:p>
        </p:txBody>
      </p:sp>
      <p:cxnSp>
        <p:nvCxnSpPr>
          <p:cNvPr id="8" name="Straight Connector 7"/>
          <p:cNvCxnSpPr/>
          <p:nvPr/>
        </p:nvCxnSpPr>
        <p:spPr>
          <a:xfrm>
            <a:off x="2793419" y="2594675"/>
            <a:ext cx="3454981" cy="0"/>
          </a:xfrm>
          <a:prstGeom prst="lin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9" name="Left Arrow 8"/>
          <p:cNvSpPr/>
          <p:nvPr/>
        </p:nvSpPr>
        <p:spPr>
          <a:xfrm>
            <a:off x="2390513" y="1990316"/>
            <a:ext cx="2292538" cy="1212748"/>
          </a:xfrm>
          <a:prstGeom prst="lef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smtClean="0">
                <a:solidFill>
                  <a:schemeClr val="tx1"/>
                </a:solidFill>
              </a:rPr>
              <a:t>AraC</a:t>
            </a:r>
            <a:endParaRPr lang="en-US" sz="2400" dirty="0">
              <a:solidFill>
                <a:schemeClr val="tx1"/>
              </a:solidFill>
            </a:endParaRPr>
          </a:p>
        </p:txBody>
      </p:sp>
      <p:sp>
        <p:nvSpPr>
          <p:cNvPr id="10" name="Bent Arrow 9"/>
          <p:cNvSpPr/>
          <p:nvPr/>
        </p:nvSpPr>
        <p:spPr>
          <a:xfrm>
            <a:off x="4953000" y="1752600"/>
            <a:ext cx="1349736" cy="1047558"/>
          </a:xfrm>
          <a:prstGeom prst="ben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3" name="Rectangle 12"/>
          <p:cNvSpPr/>
          <p:nvPr/>
        </p:nvSpPr>
        <p:spPr>
          <a:xfrm>
            <a:off x="5334000" y="2667000"/>
            <a:ext cx="657552" cy="369332"/>
          </a:xfrm>
          <a:prstGeom prst="rect">
            <a:avLst/>
          </a:prstGeom>
        </p:spPr>
        <p:txBody>
          <a:bodyPr wrap="none">
            <a:spAutoFit/>
          </a:bodyPr>
          <a:lstStyle/>
          <a:p>
            <a:pPr algn="ctr">
              <a:defRPr/>
            </a:pPr>
            <a:r>
              <a:rPr lang="en-US" dirty="0" err="1" smtClean="0"/>
              <a:t>Pbad</a:t>
            </a:r>
            <a:endParaRPr lang="en-US" dirty="0"/>
          </a:p>
        </p:txBody>
      </p:sp>
      <p:sp>
        <p:nvSpPr>
          <p:cNvPr id="14" name="TextBox 13"/>
          <p:cNvSpPr txBox="1"/>
          <p:nvPr/>
        </p:nvSpPr>
        <p:spPr>
          <a:xfrm>
            <a:off x="2590800" y="3200400"/>
            <a:ext cx="4419600" cy="369332"/>
          </a:xfrm>
          <a:prstGeom prst="rect">
            <a:avLst/>
          </a:prstGeom>
          <a:noFill/>
        </p:spPr>
        <p:txBody>
          <a:bodyPr wrap="square" rtlCol="0">
            <a:spAutoFit/>
          </a:bodyPr>
          <a:lstStyle/>
          <a:p>
            <a:r>
              <a:rPr lang="en-US" dirty="0" smtClean="0"/>
              <a:t>Part I0500 (contains 2 explicit Features)</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a:spLocks noChangeArrowheads="1"/>
          </p:cNvSpPr>
          <p:nvPr/>
        </p:nvSpPr>
        <p:spPr bwMode="auto">
          <a:xfrm>
            <a:off x="304800" y="130175"/>
            <a:ext cx="8610600" cy="646331"/>
          </a:xfrm>
          <a:prstGeom prst="rect">
            <a:avLst/>
          </a:prstGeom>
          <a:noFill/>
          <a:ln w="9525">
            <a:noFill/>
            <a:miter lim="800000"/>
            <a:headEnd/>
            <a:tailEnd/>
          </a:ln>
        </p:spPr>
        <p:txBody>
          <a:bodyPr>
            <a:spAutoFit/>
          </a:bodyPr>
          <a:lstStyle/>
          <a:p>
            <a:r>
              <a:rPr lang="en-US" sz="3600" dirty="0" err="1" smtClean="0">
                <a:solidFill>
                  <a:srgbClr val="C6D9F1"/>
                </a:solidFill>
                <a:latin typeface="Rockwell Extra Bold" pitchFamily="18" charset="0"/>
              </a:rPr>
              <a:t>Genocad</a:t>
            </a:r>
            <a:r>
              <a:rPr lang="en-US" sz="3600" dirty="0" smtClean="0">
                <a:solidFill>
                  <a:srgbClr val="C6D9F1"/>
                </a:solidFill>
                <a:latin typeface="Rockwell Extra Bold" pitchFamily="18" charset="0"/>
              </a:rPr>
              <a:t> and </a:t>
            </a:r>
            <a:r>
              <a:rPr lang="en-US" sz="3600" dirty="0" err="1" smtClean="0">
                <a:solidFill>
                  <a:srgbClr val="C6D9F1"/>
                </a:solidFill>
                <a:latin typeface="Rockwell Extra Bold" pitchFamily="18" charset="0"/>
              </a:rPr>
              <a:t>Grammer</a:t>
            </a:r>
            <a:endParaRPr lang="en-US" sz="3600" dirty="0" smtClean="0">
              <a:solidFill>
                <a:srgbClr val="C6D9F1"/>
              </a:solidFill>
              <a:latin typeface="Rockwell Extra Bold" pitchFamily="18" charset="0"/>
            </a:endParaRPr>
          </a:p>
        </p:txBody>
      </p:sp>
      <p:pic>
        <p:nvPicPr>
          <p:cNvPr id="1026" name="Picture 2" descr="C:\Users\JCAnderson\Documents\Courses\SynBio Bootcamp\Quantitative Tools\genocad.png"/>
          <p:cNvPicPr>
            <a:picLocks noChangeAspect="1" noChangeArrowheads="1"/>
          </p:cNvPicPr>
          <p:nvPr/>
        </p:nvPicPr>
        <p:blipFill>
          <a:blip r:embed="rId3" cstate="print"/>
          <a:srcRect l="2632" t="1286" r="1754" b="2265"/>
          <a:stretch>
            <a:fillRect/>
          </a:stretch>
        </p:blipFill>
        <p:spPr bwMode="auto">
          <a:xfrm>
            <a:off x="381000" y="762000"/>
            <a:ext cx="8195056" cy="5638800"/>
          </a:xfrm>
          <a:prstGeom prst="rect">
            <a:avLst/>
          </a:prstGeom>
          <a:noFill/>
        </p:spPr>
      </p:pic>
      <p:sp>
        <p:nvSpPr>
          <p:cNvPr id="6" name="Rectangle 5"/>
          <p:cNvSpPr/>
          <p:nvPr/>
        </p:nvSpPr>
        <p:spPr>
          <a:xfrm>
            <a:off x="4495801" y="6472535"/>
            <a:ext cx="4648200" cy="461665"/>
          </a:xfrm>
          <a:prstGeom prst="rect">
            <a:avLst/>
          </a:prstGeom>
        </p:spPr>
        <p:txBody>
          <a:bodyPr wrap="square">
            <a:spAutoFit/>
          </a:bodyPr>
          <a:lstStyle/>
          <a:p>
            <a:r>
              <a:rPr lang="en-US" sz="1200" dirty="0" smtClean="0">
                <a:solidFill>
                  <a:srgbClr val="C6D9F1"/>
                </a:solidFill>
                <a:latin typeface="Arial" charset="0"/>
                <a:cs typeface="Arial" charset="0"/>
              </a:rPr>
              <a:t>Trends </a:t>
            </a:r>
            <a:r>
              <a:rPr lang="en-US" sz="1200" dirty="0" err="1" smtClean="0">
                <a:solidFill>
                  <a:srgbClr val="C6D9F1"/>
                </a:solidFill>
                <a:latin typeface="Arial" charset="0"/>
                <a:cs typeface="Arial" charset="0"/>
              </a:rPr>
              <a:t>Biotechnol</a:t>
            </a:r>
            <a:r>
              <a:rPr lang="en-US" sz="1200" dirty="0" smtClean="0">
                <a:solidFill>
                  <a:srgbClr val="C6D9F1"/>
                </a:solidFill>
                <a:latin typeface="Arial" charset="0"/>
                <a:cs typeface="Arial" charset="0"/>
              </a:rPr>
              <a:t>. 2008 Oct;26(10):538-44. PMID: 18687496</a:t>
            </a:r>
          </a:p>
          <a:p>
            <a:r>
              <a:rPr lang="en-US" sz="1200" dirty="0" smtClean="0">
                <a:solidFill>
                  <a:srgbClr val="C6D9F1"/>
                </a:solidFill>
                <a:latin typeface="Arial" charset="0"/>
                <a:cs typeface="Arial" charset="0"/>
              </a:rPr>
              <a:t>Bioinformatics. 2007 Oct 15;23(20):2760-7. PMID: 17804435</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a:spLocks noChangeArrowheads="1"/>
          </p:cNvSpPr>
          <p:nvPr/>
        </p:nvSpPr>
        <p:spPr bwMode="auto">
          <a:xfrm>
            <a:off x="304800" y="130175"/>
            <a:ext cx="8610600" cy="646331"/>
          </a:xfrm>
          <a:prstGeom prst="rect">
            <a:avLst/>
          </a:prstGeom>
          <a:noFill/>
          <a:ln w="9525">
            <a:noFill/>
            <a:miter lim="800000"/>
            <a:headEnd/>
            <a:tailEnd/>
          </a:ln>
        </p:spPr>
        <p:txBody>
          <a:bodyPr>
            <a:spAutoFit/>
          </a:bodyPr>
          <a:lstStyle/>
          <a:p>
            <a:r>
              <a:rPr lang="en-US" sz="3600" dirty="0" smtClean="0">
                <a:solidFill>
                  <a:srgbClr val="C6D9F1"/>
                </a:solidFill>
                <a:latin typeface="Rockwell Extra Bold" pitchFamily="18" charset="0"/>
              </a:rPr>
              <a:t>Eugene</a:t>
            </a:r>
          </a:p>
        </p:txBody>
      </p:sp>
      <p:pic>
        <p:nvPicPr>
          <p:cNvPr id="3074" name="Picture 2" descr="C:\Users\JCAnderson\Documents\Courses\SynBio Bootcamp\Quantitative Tools\abstract design2.png"/>
          <p:cNvPicPr>
            <a:picLocks noChangeAspect="1" noChangeArrowheads="1"/>
          </p:cNvPicPr>
          <p:nvPr/>
        </p:nvPicPr>
        <p:blipFill>
          <a:blip r:embed="rId3" cstate="print"/>
          <a:srcRect/>
          <a:stretch>
            <a:fillRect/>
          </a:stretch>
        </p:blipFill>
        <p:spPr bwMode="auto">
          <a:xfrm>
            <a:off x="1027531" y="914400"/>
            <a:ext cx="7564927" cy="1277294"/>
          </a:xfrm>
          <a:prstGeom prst="rect">
            <a:avLst/>
          </a:prstGeom>
          <a:noFill/>
        </p:spPr>
      </p:pic>
      <p:pic>
        <p:nvPicPr>
          <p:cNvPr id="3075" name="Picture 3" descr="C:\Users\JCAnderson\Documents\Courses\SynBio Bootcamp\Quantitative Tools\abstract design3.png"/>
          <p:cNvPicPr>
            <a:picLocks noChangeAspect="1" noChangeArrowheads="1"/>
          </p:cNvPicPr>
          <p:nvPr/>
        </p:nvPicPr>
        <p:blipFill>
          <a:blip r:embed="rId4" cstate="print"/>
          <a:srcRect/>
          <a:stretch>
            <a:fillRect/>
          </a:stretch>
        </p:blipFill>
        <p:spPr bwMode="auto">
          <a:xfrm>
            <a:off x="1066804" y="4182071"/>
            <a:ext cx="7543796" cy="1371599"/>
          </a:xfrm>
          <a:prstGeom prst="rect">
            <a:avLst/>
          </a:prstGeom>
          <a:noFill/>
        </p:spPr>
      </p:pic>
      <p:sp>
        <p:nvSpPr>
          <p:cNvPr id="7" name="TextBox 6"/>
          <p:cNvSpPr txBox="1"/>
          <p:nvPr/>
        </p:nvSpPr>
        <p:spPr>
          <a:xfrm>
            <a:off x="4343400" y="1981200"/>
            <a:ext cx="1524000" cy="2308324"/>
          </a:xfrm>
          <a:prstGeom prst="rect">
            <a:avLst/>
          </a:prstGeom>
          <a:noFill/>
        </p:spPr>
        <p:txBody>
          <a:bodyPr wrap="square" rtlCol="0">
            <a:spAutoFit/>
          </a:bodyPr>
          <a:lstStyle/>
          <a:p>
            <a:r>
              <a:rPr lang="en-US" dirty="0" smtClean="0">
                <a:solidFill>
                  <a:schemeClr val="tx2">
                    <a:lumMod val="20000"/>
                    <a:lumOff val="80000"/>
                  </a:schemeClr>
                </a:solidFill>
              </a:rPr>
              <a:t>Beta Helix</a:t>
            </a:r>
          </a:p>
          <a:p>
            <a:r>
              <a:rPr lang="en-US" dirty="0" err="1" smtClean="0">
                <a:solidFill>
                  <a:schemeClr val="tx2">
                    <a:lumMod val="20000"/>
                    <a:lumOff val="80000"/>
                  </a:schemeClr>
                </a:solidFill>
              </a:rPr>
              <a:t>MagBead_BP</a:t>
            </a:r>
            <a:endParaRPr lang="en-US" dirty="0" smtClean="0">
              <a:solidFill>
                <a:schemeClr val="tx2">
                  <a:lumMod val="20000"/>
                  <a:lumOff val="80000"/>
                </a:schemeClr>
              </a:solidFill>
            </a:endParaRPr>
          </a:p>
          <a:p>
            <a:r>
              <a:rPr lang="en-US" dirty="0" err="1" smtClean="0">
                <a:solidFill>
                  <a:schemeClr val="tx2">
                    <a:lumMod val="20000"/>
                    <a:lumOff val="80000"/>
                  </a:schemeClr>
                </a:solidFill>
              </a:rPr>
              <a:t>Chal</a:t>
            </a:r>
            <a:endParaRPr lang="en-US" dirty="0" smtClean="0">
              <a:solidFill>
                <a:schemeClr val="tx2">
                  <a:lumMod val="20000"/>
                  <a:lumOff val="80000"/>
                </a:schemeClr>
              </a:solidFill>
            </a:endParaRPr>
          </a:p>
          <a:p>
            <a:r>
              <a:rPr lang="en-US" dirty="0" smtClean="0">
                <a:solidFill>
                  <a:schemeClr val="tx2">
                    <a:lumMod val="20000"/>
                    <a:lumOff val="80000"/>
                  </a:schemeClr>
                </a:solidFill>
              </a:rPr>
              <a:t>Aluminum BP</a:t>
            </a:r>
          </a:p>
          <a:p>
            <a:r>
              <a:rPr lang="en-US" dirty="0" smtClean="0">
                <a:solidFill>
                  <a:schemeClr val="tx2">
                    <a:lumMod val="20000"/>
                    <a:lumOff val="80000"/>
                  </a:schemeClr>
                </a:solidFill>
              </a:rPr>
              <a:t>INP repeats</a:t>
            </a:r>
          </a:p>
          <a:p>
            <a:r>
              <a:rPr lang="en-US" dirty="0" smtClean="0">
                <a:solidFill>
                  <a:schemeClr val="tx2">
                    <a:lumMod val="20000"/>
                    <a:lumOff val="80000"/>
                  </a:schemeClr>
                </a:solidFill>
              </a:rPr>
              <a:t>AG4</a:t>
            </a:r>
          </a:p>
          <a:p>
            <a:r>
              <a:rPr lang="en-US" dirty="0" smtClean="0">
                <a:solidFill>
                  <a:schemeClr val="tx2">
                    <a:lumMod val="20000"/>
                    <a:lumOff val="80000"/>
                  </a:schemeClr>
                </a:solidFill>
              </a:rPr>
              <a:t>Beta Roll</a:t>
            </a:r>
          </a:p>
          <a:p>
            <a:r>
              <a:rPr lang="en-US" dirty="0" smtClean="0">
                <a:solidFill>
                  <a:schemeClr val="tx2">
                    <a:lumMod val="20000"/>
                    <a:lumOff val="80000"/>
                  </a:schemeClr>
                </a:solidFill>
              </a:rPr>
              <a:t>KILR</a:t>
            </a:r>
          </a:p>
        </p:txBody>
      </p:sp>
      <p:sp>
        <p:nvSpPr>
          <p:cNvPr id="8" name="TextBox 7"/>
          <p:cNvSpPr txBox="1"/>
          <p:nvPr/>
        </p:nvSpPr>
        <p:spPr>
          <a:xfrm>
            <a:off x="6172200" y="1981200"/>
            <a:ext cx="1524000" cy="2585323"/>
          </a:xfrm>
          <a:prstGeom prst="rect">
            <a:avLst/>
          </a:prstGeom>
          <a:noFill/>
        </p:spPr>
        <p:txBody>
          <a:bodyPr wrap="square" rtlCol="0">
            <a:spAutoFit/>
          </a:bodyPr>
          <a:lstStyle/>
          <a:p>
            <a:r>
              <a:rPr lang="en-US" dirty="0" err="1" smtClean="0">
                <a:solidFill>
                  <a:schemeClr val="tx2">
                    <a:lumMod val="20000"/>
                    <a:lumOff val="80000"/>
                  </a:schemeClr>
                </a:solidFill>
              </a:rPr>
              <a:t>TraT</a:t>
            </a:r>
            <a:endParaRPr lang="en-US" dirty="0" smtClean="0">
              <a:solidFill>
                <a:schemeClr val="tx2">
                  <a:lumMod val="20000"/>
                  <a:lumOff val="80000"/>
                </a:schemeClr>
              </a:solidFill>
            </a:endParaRPr>
          </a:p>
          <a:p>
            <a:r>
              <a:rPr lang="en-US" dirty="0" err="1" smtClean="0">
                <a:solidFill>
                  <a:schemeClr val="tx2">
                    <a:lumMod val="20000"/>
                    <a:lumOff val="80000"/>
                  </a:schemeClr>
                </a:solidFill>
              </a:rPr>
              <a:t>upaG_short</a:t>
            </a:r>
            <a:endParaRPr lang="en-US" dirty="0" smtClean="0">
              <a:solidFill>
                <a:schemeClr val="tx2">
                  <a:lumMod val="20000"/>
                  <a:lumOff val="80000"/>
                </a:schemeClr>
              </a:solidFill>
            </a:endParaRPr>
          </a:p>
          <a:p>
            <a:r>
              <a:rPr lang="en-US" dirty="0" smtClean="0">
                <a:solidFill>
                  <a:schemeClr val="tx2">
                    <a:lumMod val="20000"/>
                    <a:lumOff val="80000"/>
                  </a:schemeClr>
                </a:solidFill>
              </a:rPr>
              <a:t>Ag43_short</a:t>
            </a:r>
          </a:p>
          <a:p>
            <a:r>
              <a:rPr lang="en-US" dirty="0" smtClean="0">
                <a:solidFill>
                  <a:schemeClr val="tx2">
                    <a:lumMod val="20000"/>
                    <a:lumOff val="80000"/>
                  </a:schemeClr>
                </a:solidFill>
              </a:rPr>
              <a:t>Ag43_long</a:t>
            </a:r>
          </a:p>
          <a:p>
            <a:r>
              <a:rPr lang="en-US" dirty="0" err="1" smtClean="0">
                <a:solidFill>
                  <a:schemeClr val="tx2">
                    <a:lumMod val="20000"/>
                    <a:lumOff val="80000"/>
                  </a:schemeClr>
                </a:solidFill>
              </a:rPr>
              <a:t>CpOmpG</a:t>
            </a:r>
            <a:endParaRPr lang="en-US" dirty="0" smtClean="0">
              <a:solidFill>
                <a:schemeClr val="tx2">
                  <a:lumMod val="20000"/>
                  <a:lumOff val="80000"/>
                </a:schemeClr>
              </a:solidFill>
            </a:endParaRPr>
          </a:p>
          <a:p>
            <a:r>
              <a:rPr lang="en-US" dirty="0" err="1" smtClean="0">
                <a:solidFill>
                  <a:schemeClr val="tx2">
                    <a:lumMod val="20000"/>
                    <a:lumOff val="80000"/>
                  </a:schemeClr>
                </a:solidFill>
              </a:rPr>
              <a:t>espP</a:t>
            </a:r>
            <a:r>
              <a:rPr lang="en-US" dirty="0" smtClean="0">
                <a:solidFill>
                  <a:schemeClr val="tx2">
                    <a:lumMod val="20000"/>
                    <a:lumOff val="80000"/>
                  </a:schemeClr>
                </a:solidFill>
              </a:rPr>
              <a:t>(beta)</a:t>
            </a:r>
          </a:p>
          <a:p>
            <a:r>
              <a:rPr lang="en-US" dirty="0" err="1" smtClean="0">
                <a:solidFill>
                  <a:schemeClr val="tx2">
                    <a:lumMod val="20000"/>
                    <a:lumOff val="80000"/>
                  </a:schemeClr>
                </a:solidFill>
              </a:rPr>
              <a:t>TshA</a:t>
            </a:r>
            <a:endParaRPr lang="en-US" dirty="0" smtClean="0">
              <a:solidFill>
                <a:schemeClr val="tx2">
                  <a:lumMod val="20000"/>
                  <a:lumOff val="80000"/>
                </a:schemeClr>
              </a:solidFill>
            </a:endParaRPr>
          </a:p>
          <a:p>
            <a:r>
              <a:rPr lang="en-US" dirty="0" err="1" smtClean="0">
                <a:solidFill>
                  <a:schemeClr val="tx2">
                    <a:lumMod val="20000"/>
                    <a:lumOff val="80000"/>
                  </a:schemeClr>
                </a:solidFill>
              </a:rPr>
              <a:t>eCPX</a:t>
            </a:r>
            <a:endParaRPr lang="en-US" dirty="0" smtClean="0">
              <a:solidFill>
                <a:schemeClr val="tx2">
                  <a:lumMod val="20000"/>
                  <a:lumOff val="80000"/>
                </a:schemeClr>
              </a:solidFill>
            </a:endParaRPr>
          </a:p>
          <a:p>
            <a:r>
              <a:rPr lang="en-US" dirty="0" err="1" smtClean="0">
                <a:solidFill>
                  <a:schemeClr val="tx2">
                    <a:lumMod val="20000"/>
                    <a:lumOff val="80000"/>
                  </a:schemeClr>
                </a:solidFill>
              </a:rPr>
              <a:t>ehaB</a:t>
            </a:r>
            <a:endParaRPr lang="en-US" dirty="0" smtClean="0">
              <a:solidFill>
                <a:schemeClr val="tx2">
                  <a:lumMod val="20000"/>
                  <a:lumOff val="80000"/>
                </a:schemeClr>
              </a:solidFill>
            </a:endParaRPr>
          </a:p>
        </p:txBody>
      </p:sp>
      <p:sp>
        <p:nvSpPr>
          <p:cNvPr id="9" name="TextBox 8"/>
          <p:cNvSpPr txBox="1"/>
          <p:nvPr/>
        </p:nvSpPr>
        <p:spPr>
          <a:xfrm>
            <a:off x="1066800" y="1981200"/>
            <a:ext cx="1524000" cy="1477328"/>
          </a:xfrm>
          <a:prstGeom prst="rect">
            <a:avLst/>
          </a:prstGeom>
          <a:noFill/>
        </p:spPr>
        <p:txBody>
          <a:bodyPr wrap="square" rtlCol="0">
            <a:spAutoFit/>
          </a:bodyPr>
          <a:lstStyle/>
          <a:p>
            <a:r>
              <a:rPr lang="en-US" dirty="0" err="1" smtClean="0">
                <a:solidFill>
                  <a:schemeClr val="tx2">
                    <a:lumMod val="20000"/>
                    <a:lumOff val="80000"/>
                  </a:schemeClr>
                </a:solidFill>
              </a:rPr>
              <a:t>Pbad</a:t>
            </a:r>
            <a:endParaRPr lang="en-US" dirty="0" smtClean="0">
              <a:solidFill>
                <a:schemeClr val="tx2">
                  <a:lumMod val="20000"/>
                  <a:lumOff val="80000"/>
                </a:schemeClr>
              </a:solidFill>
            </a:endParaRPr>
          </a:p>
          <a:p>
            <a:r>
              <a:rPr lang="en-US" dirty="0" err="1" smtClean="0">
                <a:solidFill>
                  <a:schemeClr val="tx2">
                    <a:lumMod val="20000"/>
                    <a:lumOff val="80000"/>
                  </a:schemeClr>
                </a:solidFill>
              </a:rPr>
              <a:t>Ptet</a:t>
            </a:r>
            <a:endParaRPr lang="en-US" dirty="0" smtClean="0">
              <a:solidFill>
                <a:schemeClr val="tx2">
                  <a:lumMod val="20000"/>
                  <a:lumOff val="80000"/>
                </a:schemeClr>
              </a:solidFill>
            </a:endParaRPr>
          </a:p>
          <a:p>
            <a:r>
              <a:rPr lang="en-US" dirty="0" err="1" smtClean="0">
                <a:solidFill>
                  <a:schemeClr val="tx2">
                    <a:lumMod val="20000"/>
                    <a:lumOff val="80000"/>
                  </a:schemeClr>
                </a:solidFill>
              </a:rPr>
              <a:t>PmgrB</a:t>
            </a:r>
            <a:endParaRPr lang="en-US" dirty="0" smtClean="0">
              <a:solidFill>
                <a:schemeClr val="tx2">
                  <a:lumMod val="20000"/>
                  <a:lumOff val="80000"/>
                </a:schemeClr>
              </a:solidFill>
            </a:endParaRPr>
          </a:p>
          <a:p>
            <a:r>
              <a:rPr lang="en-US" dirty="0" err="1" smtClean="0">
                <a:solidFill>
                  <a:schemeClr val="tx2">
                    <a:lumMod val="20000"/>
                    <a:lumOff val="80000"/>
                  </a:schemeClr>
                </a:solidFill>
              </a:rPr>
              <a:t>Lux</a:t>
            </a:r>
            <a:r>
              <a:rPr lang="en-US" dirty="0" smtClean="0">
                <a:solidFill>
                  <a:schemeClr val="tx2">
                    <a:lumMod val="20000"/>
                    <a:lumOff val="80000"/>
                  </a:schemeClr>
                </a:solidFill>
              </a:rPr>
              <a:t> </a:t>
            </a:r>
            <a:r>
              <a:rPr lang="en-US" dirty="0" err="1" smtClean="0">
                <a:solidFill>
                  <a:schemeClr val="tx2">
                    <a:lumMod val="20000"/>
                    <a:lumOff val="80000"/>
                  </a:schemeClr>
                </a:solidFill>
              </a:rPr>
              <a:t>Operon</a:t>
            </a:r>
            <a:endParaRPr lang="en-US" dirty="0" smtClean="0">
              <a:solidFill>
                <a:schemeClr val="tx2">
                  <a:lumMod val="20000"/>
                  <a:lumOff val="80000"/>
                </a:schemeClr>
              </a:solidFill>
            </a:endParaRPr>
          </a:p>
          <a:p>
            <a:r>
              <a:rPr lang="en-US" dirty="0" err="1" smtClean="0">
                <a:solidFill>
                  <a:schemeClr val="tx2">
                    <a:lumMod val="20000"/>
                    <a:lumOff val="80000"/>
                  </a:schemeClr>
                </a:solidFill>
              </a:rPr>
              <a:t>Repressilator</a:t>
            </a:r>
            <a:endParaRPr lang="en-US" dirty="0" smtClean="0">
              <a:solidFill>
                <a:schemeClr val="tx2">
                  <a:lumMod val="20000"/>
                  <a:lumOff val="80000"/>
                </a:schemeClr>
              </a:solidFill>
            </a:endParaRPr>
          </a:p>
        </p:txBody>
      </p:sp>
      <p:sp>
        <p:nvSpPr>
          <p:cNvPr id="10" name="TextBox 9"/>
          <p:cNvSpPr txBox="1"/>
          <p:nvPr/>
        </p:nvSpPr>
        <p:spPr>
          <a:xfrm>
            <a:off x="3276600" y="1981200"/>
            <a:ext cx="1524000" cy="1200329"/>
          </a:xfrm>
          <a:prstGeom prst="rect">
            <a:avLst/>
          </a:prstGeom>
          <a:noFill/>
        </p:spPr>
        <p:txBody>
          <a:bodyPr wrap="square" rtlCol="0">
            <a:spAutoFit/>
          </a:bodyPr>
          <a:lstStyle/>
          <a:p>
            <a:r>
              <a:rPr lang="en-US" dirty="0" smtClean="0">
                <a:solidFill>
                  <a:schemeClr val="tx2">
                    <a:lumMod val="20000"/>
                    <a:lumOff val="80000"/>
                  </a:schemeClr>
                </a:solidFill>
              </a:rPr>
              <a:t>FLAG</a:t>
            </a:r>
          </a:p>
          <a:p>
            <a:r>
              <a:rPr lang="en-US" dirty="0" err="1" smtClean="0">
                <a:solidFill>
                  <a:schemeClr val="tx2">
                    <a:lumMod val="20000"/>
                    <a:lumOff val="80000"/>
                  </a:schemeClr>
                </a:solidFill>
              </a:rPr>
              <a:t>Myc</a:t>
            </a:r>
            <a:endParaRPr lang="en-US" dirty="0" smtClean="0">
              <a:solidFill>
                <a:schemeClr val="tx2">
                  <a:lumMod val="20000"/>
                  <a:lumOff val="80000"/>
                </a:schemeClr>
              </a:solidFill>
            </a:endParaRPr>
          </a:p>
          <a:p>
            <a:r>
              <a:rPr lang="en-US" dirty="0" smtClean="0">
                <a:solidFill>
                  <a:schemeClr val="tx2">
                    <a:lumMod val="20000"/>
                    <a:lumOff val="80000"/>
                  </a:schemeClr>
                </a:solidFill>
              </a:rPr>
              <a:t>HA</a:t>
            </a:r>
          </a:p>
          <a:p>
            <a:r>
              <a:rPr lang="en-US" dirty="0" smtClean="0">
                <a:solidFill>
                  <a:schemeClr val="tx2">
                    <a:lumMod val="20000"/>
                    <a:lumOff val="80000"/>
                  </a:schemeClr>
                </a:solidFill>
              </a:rPr>
              <a:t>Strep</a:t>
            </a:r>
          </a:p>
        </p:txBody>
      </p:sp>
      <p:sp>
        <p:nvSpPr>
          <p:cNvPr id="11" name="TextBox 10"/>
          <p:cNvSpPr txBox="1"/>
          <p:nvPr/>
        </p:nvSpPr>
        <p:spPr>
          <a:xfrm>
            <a:off x="2590800" y="1981200"/>
            <a:ext cx="1524000" cy="646331"/>
          </a:xfrm>
          <a:prstGeom prst="rect">
            <a:avLst/>
          </a:prstGeom>
          <a:noFill/>
        </p:spPr>
        <p:txBody>
          <a:bodyPr wrap="square" rtlCol="0">
            <a:spAutoFit/>
          </a:bodyPr>
          <a:lstStyle/>
          <a:p>
            <a:r>
              <a:rPr lang="en-US" dirty="0" smtClean="0">
                <a:solidFill>
                  <a:schemeClr val="tx2">
                    <a:lumMod val="20000"/>
                    <a:lumOff val="80000"/>
                  </a:schemeClr>
                </a:solidFill>
              </a:rPr>
              <a:t>Sec</a:t>
            </a:r>
          </a:p>
          <a:p>
            <a:r>
              <a:rPr lang="en-US" dirty="0" smtClean="0">
                <a:solidFill>
                  <a:schemeClr val="tx2">
                    <a:lumMod val="20000"/>
                    <a:lumOff val="80000"/>
                  </a:schemeClr>
                </a:solidFill>
              </a:rPr>
              <a:t>Tat</a:t>
            </a:r>
          </a:p>
        </p:txBody>
      </p:sp>
      <p:sp>
        <p:nvSpPr>
          <p:cNvPr id="12" name="TextBox 11"/>
          <p:cNvSpPr txBox="1"/>
          <p:nvPr/>
        </p:nvSpPr>
        <p:spPr>
          <a:xfrm>
            <a:off x="6019800" y="5629870"/>
            <a:ext cx="2514600" cy="923330"/>
          </a:xfrm>
          <a:prstGeom prst="rect">
            <a:avLst/>
          </a:prstGeom>
          <a:noFill/>
        </p:spPr>
        <p:txBody>
          <a:bodyPr wrap="square" rtlCol="0">
            <a:spAutoFit/>
          </a:bodyPr>
          <a:lstStyle/>
          <a:p>
            <a:r>
              <a:rPr lang="en-US" dirty="0" smtClean="0">
                <a:solidFill>
                  <a:schemeClr val="tx2">
                    <a:lumMod val="20000"/>
                    <a:lumOff val="80000"/>
                  </a:schemeClr>
                </a:solidFill>
              </a:rPr>
              <a:t>M10086 {&lt;CPG_L2!}</a:t>
            </a:r>
          </a:p>
          <a:p>
            <a:r>
              <a:rPr lang="en-US" dirty="0" smtClean="0">
                <a:solidFill>
                  <a:schemeClr val="tx2">
                    <a:lumMod val="20000"/>
                    <a:lumOff val="80000"/>
                  </a:schemeClr>
                </a:solidFill>
              </a:rPr>
              <a:t>M10011 {&lt;CPG_L6!}</a:t>
            </a:r>
          </a:p>
          <a:p>
            <a:endParaRPr lang="en-US" dirty="0">
              <a:solidFill>
                <a:schemeClr val="tx2">
                  <a:lumMod val="20000"/>
                  <a:lumOff val="80000"/>
                </a:schemeClr>
              </a:solidFill>
            </a:endParaRPr>
          </a:p>
        </p:txBody>
      </p:sp>
      <p:sp>
        <p:nvSpPr>
          <p:cNvPr id="13" name="TextBox 12"/>
          <p:cNvSpPr txBox="1"/>
          <p:nvPr/>
        </p:nvSpPr>
        <p:spPr>
          <a:xfrm>
            <a:off x="381000" y="5505271"/>
            <a:ext cx="3657600" cy="1200329"/>
          </a:xfrm>
          <a:prstGeom prst="rect">
            <a:avLst/>
          </a:prstGeom>
          <a:noFill/>
        </p:spPr>
        <p:txBody>
          <a:bodyPr wrap="square" rtlCol="0">
            <a:spAutoFit/>
          </a:bodyPr>
          <a:lstStyle/>
          <a:p>
            <a:r>
              <a:rPr lang="en-US" dirty="0" smtClean="0">
                <a:solidFill>
                  <a:schemeClr val="tx2">
                    <a:lumMod val="20000"/>
                    <a:lumOff val="80000"/>
                  </a:schemeClr>
                </a:solidFill>
              </a:rPr>
              <a:t>TCCCTATCAGTGATAGAGATTGACATCCCTATCAGTGATAGAGATACTGAGCAC</a:t>
            </a:r>
          </a:p>
          <a:p>
            <a:endParaRPr lang="en-US" dirty="0" smtClean="0">
              <a:solidFill>
                <a:schemeClr val="tx2">
                  <a:lumMod val="20000"/>
                  <a:lumOff val="80000"/>
                </a:schemeClr>
              </a:solidFill>
            </a:endParaRPr>
          </a:p>
          <a:p>
            <a:r>
              <a:rPr lang="en-US" dirty="0" smtClean="0">
                <a:solidFill>
                  <a:schemeClr val="tx2">
                    <a:lumMod val="20000"/>
                    <a:lumOff val="80000"/>
                  </a:schemeClr>
                </a:solidFill>
              </a:rPr>
              <a:t>ATGGCTTCGGCAAGTGCGTCGAGC</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3" name="Rectangle 3"/>
          <p:cNvSpPr>
            <a:spLocks noGrp="1" noChangeArrowheads="1"/>
          </p:cNvSpPr>
          <p:nvPr>
            <p:ph type="title"/>
          </p:nvPr>
        </p:nvSpPr>
        <p:spPr>
          <a:xfrm>
            <a:off x="0" y="304800"/>
            <a:ext cx="9143999" cy="900113"/>
          </a:xfrm>
          <a:noFill/>
          <a:ln/>
        </p:spPr>
        <p:txBody>
          <a:bodyPr/>
          <a:lstStyle/>
          <a:p>
            <a:r>
              <a:rPr lang="en-US" sz="3600" dirty="0">
                <a:latin typeface="Rockwell Extra Bold" pitchFamily="18" charset="0"/>
                <a:ea typeface="+mn-ea"/>
                <a:cs typeface="+mn-cs"/>
              </a:rPr>
              <a:t>Eugene Scripts:  composition</a:t>
            </a:r>
          </a:p>
        </p:txBody>
      </p:sp>
      <p:pic>
        <p:nvPicPr>
          <p:cNvPr id="6" name="Picture 5" descr="DataModelHierarchy"/>
          <p:cNvPicPr/>
          <p:nvPr/>
        </p:nvPicPr>
        <p:blipFill>
          <a:blip r:embed="rId3" cstate="print"/>
          <a:srcRect/>
          <a:stretch>
            <a:fillRect/>
          </a:stretch>
        </p:blipFill>
        <p:spPr bwMode="auto">
          <a:xfrm>
            <a:off x="1938337" y="1333500"/>
            <a:ext cx="5794058" cy="4610100"/>
          </a:xfrm>
          <a:prstGeom prst="rect">
            <a:avLst/>
          </a:prstGeom>
          <a:noFill/>
          <a:ln w="9525">
            <a:noFill/>
            <a:miter lim="800000"/>
            <a:headEnd/>
            <a:tailEnd/>
          </a:ln>
        </p:spPr>
      </p:pic>
      <p:sp>
        <p:nvSpPr>
          <p:cNvPr id="3" name="TextBox 2"/>
          <p:cNvSpPr txBox="1"/>
          <p:nvPr/>
        </p:nvSpPr>
        <p:spPr>
          <a:xfrm>
            <a:off x="6400800" y="6356866"/>
            <a:ext cx="2400300" cy="369332"/>
          </a:xfrm>
          <a:prstGeom prst="rect">
            <a:avLst/>
          </a:prstGeom>
          <a:noFill/>
        </p:spPr>
        <p:txBody>
          <a:bodyPr wrap="square" rtlCol="0">
            <a:spAutoFit/>
          </a:bodyPr>
          <a:lstStyle/>
          <a:p>
            <a:r>
              <a:rPr lang="en-US" dirty="0"/>
              <a:t>PMID: 21559524</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3" name="Rectangle 3"/>
          <p:cNvSpPr>
            <a:spLocks noGrp="1" noChangeArrowheads="1"/>
          </p:cNvSpPr>
          <p:nvPr>
            <p:ph type="title"/>
          </p:nvPr>
        </p:nvSpPr>
        <p:spPr>
          <a:xfrm>
            <a:off x="931863" y="304800"/>
            <a:ext cx="7602537" cy="900113"/>
          </a:xfrm>
          <a:noFill/>
          <a:ln/>
        </p:spPr>
        <p:txBody>
          <a:bodyPr/>
          <a:lstStyle/>
          <a:p>
            <a:r>
              <a:rPr lang="en-US" sz="3600" dirty="0">
                <a:latin typeface="Rockwell Extra Bold" pitchFamily="18" charset="0"/>
                <a:ea typeface="+mn-ea"/>
                <a:cs typeface="+mn-cs"/>
              </a:rPr>
              <a:t>Eugene Scripts:  rules</a:t>
            </a:r>
          </a:p>
        </p:txBody>
      </p:sp>
      <p:pic>
        <p:nvPicPr>
          <p:cNvPr id="7" name="Picture 6" descr="C:\Documents and Settings\Douglas Densmore\My Documents\Research\BioMaterial\PersonalPapersGrants\Eugene\PLoSOne\Example2_rules_2.png"/>
          <p:cNvPicPr/>
          <p:nvPr/>
        </p:nvPicPr>
        <p:blipFill>
          <a:blip r:embed="rId3" cstate="print"/>
          <a:srcRect/>
          <a:stretch>
            <a:fillRect/>
          </a:stretch>
        </p:blipFill>
        <p:spPr bwMode="auto">
          <a:xfrm>
            <a:off x="2362200" y="1118426"/>
            <a:ext cx="4567237" cy="5663374"/>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3" name="Rectangle 3"/>
          <p:cNvSpPr>
            <a:spLocks noGrp="1" noChangeArrowheads="1"/>
          </p:cNvSpPr>
          <p:nvPr>
            <p:ph type="title"/>
          </p:nvPr>
        </p:nvSpPr>
        <p:spPr>
          <a:xfrm>
            <a:off x="762000" y="304800"/>
            <a:ext cx="7602537" cy="900113"/>
          </a:xfrm>
          <a:noFill/>
          <a:ln/>
        </p:spPr>
        <p:txBody>
          <a:bodyPr/>
          <a:lstStyle/>
          <a:p>
            <a:r>
              <a:rPr lang="en-US" sz="3600" dirty="0">
                <a:latin typeface="Rockwell Extra Bold" pitchFamily="18" charset="0"/>
                <a:ea typeface="+mn-ea"/>
                <a:cs typeface="+mn-cs"/>
              </a:rPr>
              <a:t>Eugene Scripts:  execution</a:t>
            </a:r>
          </a:p>
        </p:txBody>
      </p:sp>
      <p:sp>
        <p:nvSpPr>
          <p:cNvPr id="4" name="Rectangle 3"/>
          <p:cNvSpPr/>
          <p:nvPr/>
        </p:nvSpPr>
        <p:spPr>
          <a:xfrm>
            <a:off x="914400" y="1524000"/>
            <a:ext cx="7772400" cy="369332"/>
          </a:xfrm>
          <a:prstGeom prst="rect">
            <a:avLst/>
          </a:prstGeom>
        </p:spPr>
        <p:txBody>
          <a:bodyPr wrap="square">
            <a:spAutoFit/>
          </a:bodyPr>
          <a:lstStyle/>
          <a:p>
            <a:r>
              <a:rPr lang="en-US" dirty="0" smtClean="0"/>
              <a:t>Generate all “Devices” that obey the list of rules</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1447800" y="2667000"/>
            <a:ext cx="7124700" cy="1874921"/>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3" name="Rectangle 3"/>
          <p:cNvSpPr>
            <a:spLocks noGrp="1" noChangeArrowheads="1"/>
          </p:cNvSpPr>
          <p:nvPr>
            <p:ph type="title"/>
          </p:nvPr>
        </p:nvSpPr>
        <p:spPr>
          <a:xfrm>
            <a:off x="762000" y="304800"/>
            <a:ext cx="7602537" cy="900113"/>
          </a:xfrm>
          <a:noFill/>
          <a:ln/>
        </p:spPr>
        <p:txBody>
          <a:bodyPr/>
          <a:lstStyle/>
          <a:p>
            <a:r>
              <a:rPr lang="en-US" sz="3600" dirty="0" err="1" smtClean="0">
                <a:latin typeface="Rockwell Extra Bold" pitchFamily="18" charset="0"/>
                <a:ea typeface="+mn-ea"/>
                <a:cs typeface="+mn-cs"/>
              </a:rPr>
              <a:t>Retrobiosynthesis</a:t>
            </a:r>
            <a:r>
              <a:rPr lang="en-US" sz="3600" dirty="0" smtClean="0">
                <a:latin typeface="Rockwell Extra Bold" pitchFamily="18" charset="0"/>
                <a:ea typeface="+mn-ea"/>
                <a:cs typeface="+mn-cs"/>
              </a:rPr>
              <a:t> Tools</a:t>
            </a:r>
            <a:endParaRPr lang="en-US" sz="3600" dirty="0">
              <a:latin typeface="Rockwell Extra Bold" pitchFamily="18" charset="0"/>
              <a:ea typeface="+mn-ea"/>
              <a:cs typeface="+mn-cs"/>
            </a:endParaRPr>
          </a:p>
        </p:txBody>
      </p:sp>
      <p:sp>
        <p:nvSpPr>
          <p:cNvPr id="5" name="Shape 71"/>
          <p:cNvSpPr/>
          <p:nvPr/>
        </p:nvSpPr>
        <p:spPr>
          <a:xfrm>
            <a:off x="127972" y="1905000"/>
            <a:ext cx="8711228" cy="3810000"/>
          </a:xfrm>
          <a:prstGeom prst="rect">
            <a:avLst/>
          </a:prstGeom>
          <a:blipFill>
            <a:blip r:embed="rId3" cstate="print"/>
            <a:stretch>
              <a:fillRect/>
            </a:stretch>
          </a:blipFill>
          <a:ln>
            <a:noFill/>
          </a:ln>
        </p:spPr>
      </p:sp>
    </p:spTree>
    <p:extLst>
      <p:ext uri="{BB962C8B-B14F-4D97-AF65-F5344CB8AC3E}">
        <p14:creationId xmlns:p14="http://schemas.microsoft.com/office/powerpoint/2010/main" val="32350676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3" name="Rectangle 3"/>
          <p:cNvSpPr>
            <a:spLocks noGrp="1" noChangeArrowheads="1"/>
          </p:cNvSpPr>
          <p:nvPr>
            <p:ph type="title"/>
          </p:nvPr>
        </p:nvSpPr>
        <p:spPr>
          <a:xfrm>
            <a:off x="762000" y="304800"/>
            <a:ext cx="7602537" cy="900113"/>
          </a:xfrm>
          <a:noFill/>
          <a:ln/>
        </p:spPr>
        <p:txBody>
          <a:bodyPr/>
          <a:lstStyle/>
          <a:p>
            <a:r>
              <a:rPr lang="en-US" sz="3600" dirty="0" err="1" smtClean="0">
                <a:latin typeface="Rockwell Extra Bold" pitchFamily="18" charset="0"/>
                <a:ea typeface="+mn-ea"/>
                <a:cs typeface="+mn-cs"/>
              </a:rPr>
              <a:t>Toolchain</a:t>
            </a:r>
            <a:r>
              <a:rPr lang="en-US" sz="3600" dirty="0" smtClean="0">
                <a:latin typeface="Rockwell Extra Bold" pitchFamily="18" charset="0"/>
                <a:ea typeface="+mn-ea"/>
                <a:cs typeface="+mn-cs"/>
              </a:rPr>
              <a:t> Integration</a:t>
            </a:r>
            <a:endParaRPr lang="en-US" sz="3600" dirty="0">
              <a:latin typeface="Rockwell Extra Bold" pitchFamily="18" charset="0"/>
              <a:ea typeface="+mn-ea"/>
              <a:cs typeface="+mn-cs"/>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295400"/>
            <a:ext cx="2722055"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99600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6147" name="TextBox 4"/>
          <p:cNvSpPr txBox="1">
            <a:spLocks noChangeArrowheads="1"/>
          </p:cNvSpPr>
          <p:nvPr/>
        </p:nvSpPr>
        <p:spPr bwMode="auto">
          <a:xfrm>
            <a:off x="685800" y="2286000"/>
            <a:ext cx="7696200" cy="707886"/>
          </a:xfrm>
          <a:prstGeom prst="rect">
            <a:avLst/>
          </a:prstGeom>
          <a:noFill/>
          <a:ln w="9525">
            <a:noFill/>
            <a:miter lim="800000"/>
            <a:headEnd/>
            <a:tailEnd/>
          </a:ln>
        </p:spPr>
        <p:txBody>
          <a:bodyPr wrap="square">
            <a:spAutoFit/>
          </a:bodyPr>
          <a:lstStyle/>
          <a:p>
            <a:pPr algn="ctr"/>
            <a:r>
              <a:rPr lang="en-US" sz="4000" dirty="0" smtClean="0">
                <a:solidFill>
                  <a:schemeClr val="bg1"/>
                </a:solidFill>
                <a:latin typeface="Rockwell Extra Bold" pitchFamily="18" charset="0"/>
              </a:rPr>
              <a:t>Automated Assembly</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4"/>
          <p:cNvSpPr txBox="1">
            <a:spLocks noChangeArrowheads="1"/>
          </p:cNvSpPr>
          <p:nvPr/>
        </p:nvSpPr>
        <p:spPr bwMode="auto">
          <a:xfrm>
            <a:off x="304800" y="130175"/>
            <a:ext cx="8610600" cy="646331"/>
          </a:xfrm>
          <a:prstGeom prst="rect">
            <a:avLst/>
          </a:prstGeom>
          <a:noFill/>
          <a:ln w="9525">
            <a:noFill/>
            <a:miter lim="800000"/>
            <a:headEnd/>
            <a:tailEnd/>
          </a:ln>
        </p:spPr>
        <p:txBody>
          <a:bodyPr>
            <a:spAutoFit/>
          </a:bodyPr>
          <a:lstStyle/>
          <a:p>
            <a:r>
              <a:rPr lang="en-US" sz="3600" dirty="0" smtClean="0">
                <a:solidFill>
                  <a:srgbClr val="C6D9F1"/>
                </a:solidFill>
                <a:latin typeface="Rockwell Extra Bold" pitchFamily="18" charset="0"/>
              </a:rPr>
              <a:t>Why automate?</a:t>
            </a:r>
            <a:endParaRPr lang="en-US" sz="2400" dirty="0" smtClean="0">
              <a:solidFill>
                <a:srgbClr val="C6D9F1"/>
              </a:solidFill>
              <a:latin typeface="Rockwell Extra Bold" pitchFamily="18" charset="0"/>
            </a:endParaRPr>
          </a:p>
        </p:txBody>
      </p:sp>
      <p:sp>
        <p:nvSpPr>
          <p:cNvPr id="3" name="Text Box 8"/>
          <p:cNvSpPr txBox="1">
            <a:spLocks noChangeArrowheads="1"/>
          </p:cNvSpPr>
          <p:nvPr/>
        </p:nvSpPr>
        <p:spPr bwMode="auto">
          <a:xfrm>
            <a:off x="2057400" y="1752600"/>
            <a:ext cx="6553200" cy="3539430"/>
          </a:xfrm>
          <a:prstGeom prst="rect">
            <a:avLst/>
          </a:prstGeom>
          <a:noFill/>
          <a:ln w="9525">
            <a:noFill/>
            <a:miter lim="800000"/>
            <a:headEnd/>
            <a:tailEnd/>
          </a:ln>
          <a:effectLst/>
        </p:spPr>
        <p:txBody>
          <a:bodyPr wrap="square">
            <a:spAutoFit/>
          </a:bodyPr>
          <a:lstStyle/>
          <a:p>
            <a:pPr marL="457200" indent="-457200">
              <a:spcBef>
                <a:spcPct val="50000"/>
              </a:spcBef>
              <a:buFont typeface="Wingdings" pitchFamily="2" charset="2"/>
              <a:buChar char="Ø"/>
            </a:pPr>
            <a:r>
              <a:rPr lang="en-US" sz="3200" dirty="0" smtClean="0">
                <a:solidFill>
                  <a:schemeClr val="tx2">
                    <a:lumMod val="20000"/>
                    <a:lumOff val="80000"/>
                  </a:schemeClr>
                </a:solidFill>
              </a:rPr>
              <a:t>Reproducibility</a:t>
            </a:r>
          </a:p>
          <a:p>
            <a:pPr marL="457200" indent="-457200">
              <a:spcBef>
                <a:spcPct val="50000"/>
              </a:spcBef>
              <a:buFont typeface="Wingdings" pitchFamily="2" charset="2"/>
              <a:buChar char="Ø"/>
            </a:pPr>
            <a:r>
              <a:rPr lang="en-US" sz="3200" dirty="0" smtClean="0">
                <a:solidFill>
                  <a:schemeClr val="tx2">
                    <a:lumMod val="20000"/>
                    <a:lumOff val="80000"/>
                  </a:schemeClr>
                </a:solidFill>
              </a:rPr>
              <a:t>Miniaturization</a:t>
            </a:r>
          </a:p>
          <a:p>
            <a:pPr marL="457200" indent="-457200">
              <a:spcBef>
                <a:spcPct val="50000"/>
              </a:spcBef>
              <a:buFont typeface="Wingdings" pitchFamily="2" charset="2"/>
              <a:buChar char="Ø"/>
            </a:pPr>
            <a:r>
              <a:rPr lang="en-US" sz="3200" dirty="0" smtClean="0">
                <a:solidFill>
                  <a:schemeClr val="tx2">
                    <a:lumMod val="20000"/>
                    <a:lumOff val="80000"/>
                  </a:schemeClr>
                </a:solidFill>
              </a:rPr>
              <a:t>Increased throughput</a:t>
            </a:r>
          </a:p>
          <a:p>
            <a:pPr marL="457200" indent="-457200">
              <a:spcBef>
                <a:spcPct val="50000"/>
              </a:spcBef>
              <a:buFont typeface="Wingdings" pitchFamily="2" charset="2"/>
              <a:buChar char="Ø"/>
            </a:pPr>
            <a:r>
              <a:rPr lang="en-US" sz="3200" dirty="0" smtClean="0">
                <a:solidFill>
                  <a:schemeClr val="tx2">
                    <a:lumMod val="20000"/>
                    <a:lumOff val="80000"/>
                  </a:schemeClr>
                </a:solidFill>
              </a:rPr>
              <a:t>Reduce labor costs</a:t>
            </a:r>
          </a:p>
          <a:p>
            <a:pPr marL="457200" indent="-457200">
              <a:spcBef>
                <a:spcPct val="50000"/>
              </a:spcBef>
              <a:buFont typeface="Wingdings" pitchFamily="2" charset="2"/>
              <a:buChar char="Ø"/>
            </a:pPr>
            <a:r>
              <a:rPr lang="en-US" sz="3200" dirty="0" smtClean="0">
                <a:solidFill>
                  <a:schemeClr val="tx2">
                    <a:lumMod val="20000"/>
                    <a:lumOff val="80000"/>
                  </a:schemeClr>
                </a:solidFill>
              </a:rPr>
              <a:t>Allows higher levels of abstraction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3" name="Rectangle 3"/>
          <p:cNvSpPr>
            <a:spLocks noGrp="1" noChangeArrowheads="1"/>
          </p:cNvSpPr>
          <p:nvPr>
            <p:ph type="title"/>
          </p:nvPr>
        </p:nvSpPr>
        <p:spPr>
          <a:xfrm>
            <a:off x="0" y="304800"/>
            <a:ext cx="9143999" cy="900113"/>
          </a:xfrm>
          <a:noFill/>
          <a:ln/>
        </p:spPr>
        <p:txBody>
          <a:bodyPr/>
          <a:lstStyle/>
          <a:p>
            <a:r>
              <a:rPr lang="en-US" sz="3600" dirty="0">
                <a:latin typeface="Rockwell Extra Bold" pitchFamily="18" charset="0"/>
                <a:ea typeface="+mn-ea"/>
                <a:cs typeface="+mn-cs"/>
              </a:rPr>
              <a:t>Automated Physical Assembly</a:t>
            </a:r>
          </a:p>
        </p:txBody>
      </p:sp>
      <p:pic>
        <p:nvPicPr>
          <p:cNvPr id="35860" name="Picture 20" descr="algoManTrees"/>
          <p:cNvPicPr>
            <a:picLocks noChangeAspect="1" noChangeArrowheads="1"/>
          </p:cNvPicPr>
          <p:nvPr/>
        </p:nvPicPr>
        <p:blipFill>
          <a:blip r:embed="rId4" cstate="print"/>
          <a:srcRect/>
          <a:stretch>
            <a:fillRect/>
          </a:stretch>
        </p:blipFill>
        <p:spPr bwMode="auto">
          <a:xfrm>
            <a:off x="6156325" y="2820648"/>
            <a:ext cx="1790700" cy="1011238"/>
          </a:xfrm>
          <a:prstGeom prst="rect">
            <a:avLst/>
          </a:prstGeom>
          <a:noFill/>
        </p:spPr>
      </p:pic>
      <p:pic>
        <p:nvPicPr>
          <p:cNvPr id="35862" name="Picture 22" descr="plateMan"/>
          <p:cNvPicPr>
            <a:picLocks noChangeAspect="1" noChangeArrowheads="1"/>
          </p:cNvPicPr>
          <p:nvPr/>
        </p:nvPicPr>
        <p:blipFill>
          <a:blip r:embed="rId5" cstate="print"/>
          <a:srcRect/>
          <a:stretch>
            <a:fillRect/>
          </a:stretch>
        </p:blipFill>
        <p:spPr bwMode="auto">
          <a:xfrm>
            <a:off x="3621088" y="2018961"/>
            <a:ext cx="1752600" cy="1677987"/>
          </a:xfrm>
          <a:prstGeom prst="rect">
            <a:avLst/>
          </a:prstGeom>
          <a:noFill/>
        </p:spPr>
      </p:pic>
      <p:pic>
        <p:nvPicPr>
          <p:cNvPr id="35869" name="Picture 2"/>
          <p:cNvPicPr>
            <a:picLocks noChangeAspect="1" noChangeArrowheads="1"/>
          </p:cNvPicPr>
          <p:nvPr/>
        </p:nvPicPr>
        <p:blipFill>
          <a:blip r:embed="rId6" cstate="print"/>
          <a:srcRect/>
          <a:stretch>
            <a:fillRect/>
          </a:stretch>
        </p:blipFill>
        <p:spPr bwMode="auto">
          <a:xfrm>
            <a:off x="457200" y="2082461"/>
            <a:ext cx="2643188" cy="1552575"/>
          </a:xfrm>
          <a:prstGeom prst="rect">
            <a:avLst/>
          </a:prstGeom>
          <a:noFill/>
          <a:ln w="9525">
            <a:noFill/>
            <a:miter lim="800000"/>
            <a:headEnd/>
            <a:tailEnd/>
          </a:ln>
        </p:spPr>
      </p:pic>
      <p:pic>
        <p:nvPicPr>
          <p:cNvPr id="35870" name="Picture 6" descr="Willassembly.png"/>
          <p:cNvPicPr>
            <a:picLocks noChangeAspect="1"/>
          </p:cNvPicPr>
          <p:nvPr/>
        </p:nvPicPr>
        <p:blipFill>
          <a:blip r:embed="rId7" cstate="print"/>
          <a:srcRect/>
          <a:stretch>
            <a:fillRect/>
          </a:stretch>
        </p:blipFill>
        <p:spPr bwMode="auto">
          <a:xfrm>
            <a:off x="2517775" y="4705350"/>
            <a:ext cx="5441950" cy="1009650"/>
          </a:xfrm>
          <a:prstGeom prst="rect">
            <a:avLst/>
          </a:prstGeom>
          <a:noFill/>
          <a:ln w="9525">
            <a:noFill/>
            <a:miter lim="800000"/>
            <a:headEnd/>
            <a:tailEnd/>
          </a:ln>
        </p:spPr>
      </p:pic>
      <p:sp>
        <p:nvSpPr>
          <p:cNvPr id="35871" name="Line 31"/>
          <p:cNvSpPr>
            <a:spLocks noChangeShapeType="1"/>
          </p:cNvSpPr>
          <p:nvPr/>
        </p:nvSpPr>
        <p:spPr bwMode="auto">
          <a:xfrm>
            <a:off x="2705100" y="2399961"/>
            <a:ext cx="457200" cy="0"/>
          </a:xfrm>
          <a:prstGeom prst="line">
            <a:avLst/>
          </a:prstGeom>
          <a:noFill/>
          <a:ln w="28575">
            <a:solidFill>
              <a:schemeClr val="tx1"/>
            </a:solidFill>
            <a:round/>
            <a:headEnd/>
            <a:tailEnd type="triangle" w="med" len="med"/>
          </a:ln>
          <a:effectLst/>
        </p:spPr>
        <p:txBody>
          <a:bodyPr/>
          <a:lstStyle/>
          <a:p>
            <a:endParaRPr lang="en-US">
              <a:solidFill>
                <a:prstClr val="black"/>
              </a:solidFill>
            </a:endParaRPr>
          </a:p>
        </p:txBody>
      </p:sp>
      <p:sp>
        <p:nvSpPr>
          <p:cNvPr id="35872" name="Line 32"/>
          <p:cNvSpPr>
            <a:spLocks noChangeShapeType="1"/>
          </p:cNvSpPr>
          <p:nvPr/>
        </p:nvSpPr>
        <p:spPr bwMode="auto">
          <a:xfrm>
            <a:off x="5295900" y="3354048"/>
            <a:ext cx="533400" cy="0"/>
          </a:xfrm>
          <a:prstGeom prst="line">
            <a:avLst/>
          </a:prstGeom>
          <a:noFill/>
          <a:ln w="28575">
            <a:solidFill>
              <a:schemeClr val="tx1"/>
            </a:solidFill>
            <a:round/>
            <a:headEnd/>
            <a:tailEnd type="triangle" w="med" len="med"/>
          </a:ln>
          <a:effectLst/>
        </p:spPr>
        <p:txBody>
          <a:bodyPr/>
          <a:lstStyle/>
          <a:p>
            <a:endParaRPr lang="en-US">
              <a:solidFill>
                <a:prstClr val="black"/>
              </a:solidFill>
            </a:endParaRPr>
          </a:p>
        </p:txBody>
      </p:sp>
      <p:sp>
        <p:nvSpPr>
          <p:cNvPr id="35873" name="Line 33"/>
          <p:cNvSpPr>
            <a:spLocks noChangeShapeType="1"/>
          </p:cNvSpPr>
          <p:nvPr/>
        </p:nvSpPr>
        <p:spPr bwMode="auto">
          <a:xfrm flipH="1">
            <a:off x="6310313" y="3939836"/>
            <a:ext cx="304800" cy="228600"/>
          </a:xfrm>
          <a:prstGeom prst="line">
            <a:avLst/>
          </a:prstGeom>
          <a:noFill/>
          <a:ln w="28575">
            <a:solidFill>
              <a:schemeClr val="tx1"/>
            </a:solidFill>
            <a:round/>
            <a:headEnd/>
            <a:tailEnd type="triangle" w="med" len="med"/>
          </a:ln>
          <a:effectLst/>
        </p:spPr>
        <p:txBody>
          <a:bodyPr/>
          <a:lstStyle/>
          <a:p>
            <a:endParaRPr lang="en-US">
              <a:solidFill>
                <a:prstClr val="black"/>
              </a:solidFill>
            </a:endParaRPr>
          </a:p>
        </p:txBody>
      </p:sp>
      <p:sp>
        <p:nvSpPr>
          <p:cNvPr id="35874" name="Line 34"/>
          <p:cNvSpPr>
            <a:spLocks noChangeShapeType="1"/>
          </p:cNvSpPr>
          <p:nvPr/>
        </p:nvSpPr>
        <p:spPr bwMode="auto">
          <a:xfrm flipH="1">
            <a:off x="2330450" y="5222875"/>
            <a:ext cx="609600" cy="0"/>
          </a:xfrm>
          <a:prstGeom prst="line">
            <a:avLst/>
          </a:prstGeom>
          <a:noFill/>
          <a:ln w="28575">
            <a:solidFill>
              <a:schemeClr val="tx1"/>
            </a:solidFill>
            <a:round/>
            <a:headEnd/>
            <a:tailEnd type="triangle" w="med" len="med"/>
          </a:ln>
          <a:effectLst/>
        </p:spPr>
        <p:txBody>
          <a:bodyPr/>
          <a:lstStyle/>
          <a:p>
            <a:endParaRPr lang="en-US">
              <a:solidFill>
                <a:prstClr val="black"/>
              </a:solidFill>
            </a:endParaRPr>
          </a:p>
        </p:txBody>
      </p:sp>
      <p:sp>
        <p:nvSpPr>
          <p:cNvPr id="35877" name="Text Box 37"/>
          <p:cNvSpPr txBox="1">
            <a:spLocks noChangeArrowheads="1"/>
          </p:cNvSpPr>
          <p:nvPr/>
        </p:nvSpPr>
        <p:spPr bwMode="auto">
          <a:xfrm>
            <a:off x="3771900" y="3695361"/>
            <a:ext cx="1676400" cy="244475"/>
          </a:xfrm>
          <a:prstGeom prst="rect">
            <a:avLst/>
          </a:prstGeom>
          <a:noFill/>
          <a:ln w="9525">
            <a:noFill/>
            <a:miter lim="800000"/>
            <a:headEnd/>
            <a:tailEnd/>
          </a:ln>
          <a:effectLst/>
        </p:spPr>
        <p:txBody>
          <a:bodyPr>
            <a:spAutoFit/>
          </a:bodyPr>
          <a:lstStyle/>
          <a:p>
            <a:r>
              <a:rPr lang="en-US" sz="1000" b="1" i="1">
                <a:solidFill>
                  <a:prstClr val="black"/>
                </a:solidFill>
                <a:latin typeface="Tahoma" pitchFamily="34" charset="0"/>
                <a:ea typeface="MS PGothic" pitchFamily="34" charset="-128"/>
                <a:cs typeface="Tahoma" pitchFamily="34" charset="0"/>
              </a:rPr>
              <a:t>Clotho</a:t>
            </a:r>
            <a:r>
              <a:rPr lang="en-US" sz="1000" b="1">
                <a:solidFill>
                  <a:prstClr val="black"/>
                </a:solidFill>
                <a:latin typeface="Tahoma" pitchFamily="34" charset="0"/>
                <a:ea typeface="MS PGothic" pitchFamily="34" charset="-128"/>
                <a:cs typeface="Tahoma" pitchFamily="34" charset="0"/>
              </a:rPr>
              <a:t> Plate Manager</a:t>
            </a:r>
          </a:p>
        </p:txBody>
      </p:sp>
      <p:sp>
        <p:nvSpPr>
          <p:cNvPr id="35878" name="Text Box 38"/>
          <p:cNvSpPr txBox="1">
            <a:spLocks noChangeArrowheads="1"/>
          </p:cNvSpPr>
          <p:nvPr/>
        </p:nvSpPr>
        <p:spPr bwMode="auto">
          <a:xfrm>
            <a:off x="6615113" y="3768386"/>
            <a:ext cx="1919287" cy="244475"/>
          </a:xfrm>
          <a:prstGeom prst="rect">
            <a:avLst/>
          </a:prstGeom>
          <a:noFill/>
          <a:ln w="9525">
            <a:noFill/>
            <a:miter lim="800000"/>
            <a:headEnd/>
            <a:tailEnd/>
          </a:ln>
          <a:effectLst/>
        </p:spPr>
        <p:txBody>
          <a:bodyPr>
            <a:spAutoFit/>
          </a:bodyPr>
          <a:lstStyle/>
          <a:p>
            <a:r>
              <a:rPr lang="en-US" sz="1000" b="1" i="1">
                <a:solidFill>
                  <a:prstClr val="black"/>
                </a:solidFill>
                <a:latin typeface="Tahoma" pitchFamily="34" charset="0"/>
                <a:ea typeface="MS PGothic" pitchFamily="34" charset="-128"/>
                <a:cs typeface="Tahoma" pitchFamily="34" charset="0"/>
              </a:rPr>
              <a:t>Clotho</a:t>
            </a:r>
            <a:r>
              <a:rPr lang="en-US" sz="1000" b="1">
                <a:solidFill>
                  <a:prstClr val="black"/>
                </a:solidFill>
                <a:latin typeface="Tahoma" pitchFamily="34" charset="0"/>
                <a:ea typeface="MS PGothic" pitchFamily="34" charset="-128"/>
                <a:cs typeface="Tahoma" pitchFamily="34" charset="0"/>
              </a:rPr>
              <a:t> Algorithm Manager</a:t>
            </a:r>
          </a:p>
        </p:txBody>
      </p:sp>
      <p:pic>
        <p:nvPicPr>
          <p:cNvPr id="35879" name="Picture 3" descr="biomek3000_Plasmid Purification Big.jpg"/>
          <p:cNvPicPr>
            <a:picLocks noChangeAspect="1"/>
          </p:cNvPicPr>
          <p:nvPr/>
        </p:nvPicPr>
        <p:blipFill>
          <a:blip r:embed="rId8" cstate="print"/>
          <a:srcRect/>
          <a:stretch>
            <a:fillRect/>
          </a:stretch>
        </p:blipFill>
        <p:spPr bwMode="auto">
          <a:xfrm>
            <a:off x="661988" y="4546600"/>
            <a:ext cx="1647825" cy="1152525"/>
          </a:xfrm>
          <a:prstGeom prst="rect">
            <a:avLst/>
          </a:prstGeom>
          <a:noFill/>
          <a:ln w="9525">
            <a:noFill/>
            <a:miter lim="800000"/>
            <a:headEnd/>
            <a:tailEnd/>
          </a:ln>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8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8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8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8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8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8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8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71" grpId="0" animBg="1"/>
      <p:bldP spid="35872" grpId="0" animBg="1"/>
      <p:bldP spid="35873" grpId="0" animBg="1"/>
      <p:bldP spid="35874" grpId="0" animBg="1"/>
      <p:bldP spid="35877" grpId="0"/>
      <p:bldP spid="35878"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3" name="Rectangle 3"/>
          <p:cNvSpPr>
            <a:spLocks noGrp="1" noChangeArrowheads="1"/>
          </p:cNvSpPr>
          <p:nvPr>
            <p:ph type="title"/>
          </p:nvPr>
        </p:nvSpPr>
        <p:spPr>
          <a:xfrm>
            <a:off x="0" y="304800"/>
            <a:ext cx="9143999" cy="900113"/>
          </a:xfrm>
          <a:noFill/>
          <a:ln/>
        </p:spPr>
        <p:txBody>
          <a:bodyPr/>
          <a:lstStyle/>
          <a:p>
            <a:r>
              <a:rPr lang="en-US" sz="3600" dirty="0">
                <a:latin typeface="Rockwell Extra Bold" pitchFamily="18" charset="0"/>
                <a:ea typeface="+mn-ea"/>
                <a:cs typeface="+mn-cs"/>
              </a:rPr>
              <a:t>Abstraction and Automated Assembly</a:t>
            </a:r>
          </a:p>
        </p:txBody>
      </p:sp>
      <p:sp>
        <p:nvSpPr>
          <p:cNvPr id="33" name="TextBox 32"/>
          <p:cNvSpPr txBox="1"/>
          <p:nvPr/>
        </p:nvSpPr>
        <p:spPr>
          <a:xfrm>
            <a:off x="3200400" y="2514600"/>
            <a:ext cx="3048000" cy="369332"/>
          </a:xfrm>
          <a:prstGeom prst="rect">
            <a:avLst/>
          </a:prstGeom>
          <a:noFill/>
        </p:spPr>
        <p:txBody>
          <a:bodyPr wrap="square" rtlCol="0">
            <a:spAutoFit/>
          </a:bodyPr>
          <a:lstStyle/>
          <a:p>
            <a:pPr algn="ctr"/>
            <a:r>
              <a:rPr lang="en-US" dirty="0" smtClean="0"/>
              <a:t>(Show J5 video)</a:t>
            </a:r>
            <a:endParaRPr lang="en-US" dirty="0"/>
          </a:p>
        </p:txBody>
      </p:sp>
      <p:sp>
        <p:nvSpPr>
          <p:cNvPr id="34" name="Rectangle 33"/>
          <p:cNvSpPr/>
          <p:nvPr/>
        </p:nvSpPr>
        <p:spPr>
          <a:xfrm>
            <a:off x="1143000" y="5879068"/>
            <a:ext cx="7772400" cy="369332"/>
          </a:xfrm>
          <a:prstGeom prst="rect">
            <a:avLst/>
          </a:prstGeom>
        </p:spPr>
        <p:txBody>
          <a:bodyPr wrap="square">
            <a:spAutoFit/>
          </a:bodyPr>
          <a:lstStyle/>
          <a:p>
            <a:r>
              <a:rPr lang="en-US" dirty="0" smtClean="0"/>
              <a:t>http://jbei-exwebapp.lbl.gov/j5/j5_and_DeviceEditor_Demo_Movie.mov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6147" name="TextBox 4"/>
          <p:cNvSpPr txBox="1">
            <a:spLocks noChangeArrowheads="1"/>
          </p:cNvSpPr>
          <p:nvPr/>
        </p:nvSpPr>
        <p:spPr bwMode="auto">
          <a:xfrm>
            <a:off x="1600200" y="2657846"/>
            <a:ext cx="6248400" cy="1323439"/>
          </a:xfrm>
          <a:prstGeom prst="rect">
            <a:avLst/>
          </a:prstGeom>
          <a:noFill/>
          <a:ln w="9525">
            <a:noFill/>
            <a:miter lim="800000"/>
            <a:headEnd/>
            <a:tailEnd/>
          </a:ln>
        </p:spPr>
        <p:txBody>
          <a:bodyPr wrap="square">
            <a:spAutoFit/>
          </a:bodyPr>
          <a:lstStyle/>
          <a:p>
            <a:pPr algn="ctr"/>
            <a:r>
              <a:rPr lang="en-US" sz="4000" dirty="0" smtClean="0">
                <a:solidFill>
                  <a:schemeClr val="bg1"/>
                </a:solidFill>
                <a:latin typeface="Rockwell Extra Bold" pitchFamily="18" charset="0"/>
              </a:rPr>
              <a:t>Kinetic Models and simulation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4"/>
          <p:cNvSpPr txBox="1">
            <a:spLocks noChangeArrowheads="1"/>
          </p:cNvSpPr>
          <p:nvPr/>
        </p:nvSpPr>
        <p:spPr bwMode="auto">
          <a:xfrm>
            <a:off x="304800" y="130175"/>
            <a:ext cx="8610600" cy="646331"/>
          </a:xfrm>
          <a:prstGeom prst="rect">
            <a:avLst/>
          </a:prstGeom>
          <a:noFill/>
          <a:ln w="9525">
            <a:noFill/>
            <a:miter lim="800000"/>
            <a:headEnd/>
            <a:tailEnd/>
          </a:ln>
        </p:spPr>
        <p:txBody>
          <a:bodyPr>
            <a:spAutoFit/>
          </a:bodyPr>
          <a:lstStyle/>
          <a:p>
            <a:r>
              <a:rPr lang="en-US" sz="3600" dirty="0" smtClean="0">
                <a:solidFill>
                  <a:srgbClr val="C6D9F1"/>
                </a:solidFill>
                <a:latin typeface="Rockwell Extra Bold" pitchFamily="18" charset="0"/>
              </a:rPr>
              <a:t>Kinetic / Stochastic Models</a:t>
            </a:r>
          </a:p>
        </p:txBody>
      </p:sp>
      <p:sp>
        <p:nvSpPr>
          <p:cNvPr id="3" name="Text Box 8"/>
          <p:cNvSpPr txBox="1">
            <a:spLocks noChangeArrowheads="1"/>
          </p:cNvSpPr>
          <p:nvPr/>
        </p:nvSpPr>
        <p:spPr bwMode="auto">
          <a:xfrm>
            <a:off x="609600" y="1371600"/>
            <a:ext cx="8001000" cy="3970318"/>
          </a:xfrm>
          <a:prstGeom prst="rect">
            <a:avLst/>
          </a:prstGeom>
          <a:noFill/>
          <a:ln w="9525">
            <a:noFill/>
            <a:miter lim="800000"/>
            <a:headEnd/>
            <a:tailEnd/>
          </a:ln>
          <a:effectLst/>
        </p:spPr>
        <p:txBody>
          <a:bodyPr wrap="square">
            <a:spAutoFit/>
          </a:bodyPr>
          <a:lstStyle/>
          <a:p>
            <a:pPr marL="457200" indent="-457200">
              <a:spcBef>
                <a:spcPct val="50000"/>
              </a:spcBef>
              <a:buFont typeface="Wingdings" pitchFamily="2" charset="2"/>
              <a:buChar char="Ø"/>
            </a:pPr>
            <a:r>
              <a:rPr lang="en-US" sz="2400" dirty="0" smtClean="0">
                <a:solidFill>
                  <a:schemeClr val="tx2">
                    <a:lumMod val="20000"/>
                    <a:lumOff val="80000"/>
                  </a:schemeClr>
                </a:solidFill>
              </a:rPr>
              <a:t>Define the cellular concentrations of various </a:t>
            </a:r>
            <a:r>
              <a:rPr lang="en-US" sz="2400" dirty="0" err="1" smtClean="0">
                <a:solidFill>
                  <a:schemeClr val="tx2">
                    <a:lumMod val="20000"/>
                    <a:lumOff val="80000"/>
                  </a:schemeClr>
                </a:solidFill>
              </a:rPr>
              <a:t>biomolecules</a:t>
            </a:r>
            <a:r>
              <a:rPr lang="en-US" sz="2400" dirty="0" smtClean="0">
                <a:solidFill>
                  <a:schemeClr val="tx2">
                    <a:lumMod val="20000"/>
                    <a:lumOff val="80000"/>
                  </a:schemeClr>
                </a:solidFill>
              </a:rPr>
              <a:t> as variables</a:t>
            </a:r>
          </a:p>
          <a:p>
            <a:pPr marL="457200" indent="-457200">
              <a:spcBef>
                <a:spcPct val="50000"/>
              </a:spcBef>
              <a:buFont typeface="Wingdings" pitchFamily="2" charset="2"/>
              <a:buChar char="Ø"/>
            </a:pPr>
            <a:r>
              <a:rPr lang="en-US" sz="2400" dirty="0" smtClean="0">
                <a:solidFill>
                  <a:schemeClr val="tx2">
                    <a:lumMod val="20000"/>
                    <a:lumOff val="80000"/>
                  </a:schemeClr>
                </a:solidFill>
              </a:rPr>
              <a:t>Write equations (differential equations or stochastic models) describing how these concentrations influence one another</a:t>
            </a:r>
          </a:p>
          <a:p>
            <a:pPr marL="457200" indent="-457200">
              <a:spcBef>
                <a:spcPct val="50000"/>
              </a:spcBef>
              <a:buFont typeface="Wingdings" pitchFamily="2" charset="2"/>
              <a:buChar char="Ø"/>
            </a:pPr>
            <a:r>
              <a:rPr lang="en-US" sz="2400" dirty="0" smtClean="0">
                <a:solidFill>
                  <a:schemeClr val="tx2">
                    <a:lumMod val="20000"/>
                    <a:lumOff val="80000"/>
                  </a:schemeClr>
                </a:solidFill>
              </a:rPr>
              <a:t>Compute how these concentration variables change over time</a:t>
            </a:r>
          </a:p>
          <a:p>
            <a:pPr marL="457200" indent="-457200">
              <a:spcBef>
                <a:spcPct val="50000"/>
              </a:spcBef>
              <a:buFont typeface="Wingdings" pitchFamily="2" charset="2"/>
              <a:buChar char="Ø"/>
            </a:pPr>
            <a:r>
              <a:rPr lang="en-US" sz="2400" dirty="0" smtClean="0">
                <a:solidFill>
                  <a:schemeClr val="tx2">
                    <a:lumMod val="20000"/>
                    <a:lumOff val="80000"/>
                  </a:schemeClr>
                </a:solidFill>
              </a:rPr>
              <a:t>Can use these models to analyze different circuit architectures and decide better ones to build</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4"/>
          <p:cNvSpPr txBox="1">
            <a:spLocks noChangeArrowheads="1"/>
          </p:cNvSpPr>
          <p:nvPr/>
        </p:nvSpPr>
        <p:spPr bwMode="auto">
          <a:xfrm>
            <a:off x="304800" y="130175"/>
            <a:ext cx="8610600" cy="1077218"/>
          </a:xfrm>
          <a:prstGeom prst="rect">
            <a:avLst/>
          </a:prstGeom>
          <a:noFill/>
          <a:ln w="9525">
            <a:noFill/>
            <a:miter lim="800000"/>
            <a:headEnd/>
            <a:tailEnd/>
          </a:ln>
        </p:spPr>
        <p:txBody>
          <a:bodyPr>
            <a:spAutoFit/>
          </a:bodyPr>
          <a:lstStyle/>
          <a:p>
            <a:r>
              <a:rPr lang="en-US" sz="3600" dirty="0" smtClean="0">
                <a:solidFill>
                  <a:srgbClr val="C6D9F1"/>
                </a:solidFill>
                <a:latin typeface="Rockwell Extra Bold" pitchFamily="18" charset="0"/>
              </a:rPr>
              <a:t>A Kinetic Model:</a:t>
            </a:r>
          </a:p>
          <a:p>
            <a:r>
              <a:rPr lang="en-US" sz="2800" dirty="0" smtClean="0">
                <a:solidFill>
                  <a:srgbClr val="C6D9F1"/>
                </a:solidFill>
                <a:latin typeface="Rockwell Extra Bold" pitchFamily="18" charset="0"/>
              </a:rPr>
              <a:t>The Pulse Generator</a:t>
            </a:r>
          </a:p>
        </p:txBody>
      </p:sp>
      <p:pic>
        <p:nvPicPr>
          <p:cNvPr id="2050" name="Picture 2" descr="C:\Users\JCAnderson\Documents\Courses\SynBio Bootcamp\Quantitative Tools\pulsegenerator.png"/>
          <p:cNvPicPr>
            <a:picLocks noChangeAspect="1" noChangeArrowheads="1"/>
          </p:cNvPicPr>
          <p:nvPr/>
        </p:nvPicPr>
        <p:blipFill>
          <a:blip r:embed="rId3" cstate="print"/>
          <a:srcRect/>
          <a:stretch>
            <a:fillRect/>
          </a:stretch>
        </p:blipFill>
        <p:spPr bwMode="auto">
          <a:xfrm>
            <a:off x="1908810" y="1219200"/>
            <a:ext cx="5382401" cy="5126038"/>
          </a:xfrm>
          <a:prstGeom prst="rect">
            <a:avLst/>
          </a:prstGeom>
          <a:noFill/>
        </p:spPr>
      </p:pic>
      <p:sp>
        <p:nvSpPr>
          <p:cNvPr id="5" name="Rectangle 4"/>
          <p:cNvSpPr/>
          <p:nvPr/>
        </p:nvSpPr>
        <p:spPr>
          <a:xfrm>
            <a:off x="3657600" y="6581001"/>
            <a:ext cx="5486400" cy="276999"/>
          </a:xfrm>
          <a:prstGeom prst="rect">
            <a:avLst/>
          </a:prstGeom>
        </p:spPr>
        <p:txBody>
          <a:bodyPr wrap="square">
            <a:spAutoFit/>
          </a:bodyPr>
          <a:lstStyle/>
          <a:p>
            <a:r>
              <a:rPr lang="pl-PL" sz="1200" dirty="0" smtClean="0">
                <a:solidFill>
                  <a:srgbClr val="C6D9F1"/>
                </a:solidFill>
                <a:latin typeface="Arial" charset="0"/>
                <a:cs typeface="Arial" charset="0"/>
              </a:rPr>
              <a:t>Proc Natl Acad Sci U S A. 2004 Apr 27;101(17):6355-60.</a:t>
            </a:r>
            <a:r>
              <a:rPr lang="en-US" sz="1200" dirty="0" smtClean="0">
                <a:solidFill>
                  <a:srgbClr val="C6D9F1"/>
                </a:solidFill>
                <a:latin typeface="Arial" charset="0"/>
                <a:cs typeface="Arial" charset="0"/>
              </a:rPr>
              <a:t> PMID: 15096621</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a:spLocks noChangeArrowheads="1"/>
          </p:cNvSpPr>
          <p:nvPr/>
        </p:nvSpPr>
        <p:spPr bwMode="auto">
          <a:xfrm>
            <a:off x="304800" y="130175"/>
            <a:ext cx="8610600" cy="1077218"/>
          </a:xfrm>
          <a:prstGeom prst="rect">
            <a:avLst/>
          </a:prstGeom>
          <a:noFill/>
          <a:ln w="9525">
            <a:noFill/>
            <a:miter lim="800000"/>
            <a:headEnd/>
            <a:tailEnd/>
          </a:ln>
        </p:spPr>
        <p:txBody>
          <a:bodyPr>
            <a:spAutoFit/>
          </a:bodyPr>
          <a:lstStyle/>
          <a:p>
            <a:r>
              <a:rPr lang="en-US" sz="3600" dirty="0" smtClean="0">
                <a:solidFill>
                  <a:srgbClr val="C6D9F1"/>
                </a:solidFill>
                <a:latin typeface="Rockwell Extra Bold" pitchFamily="18" charset="0"/>
              </a:rPr>
              <a:t>A Kinetic Model:</a:t>
            </a:r>
          </a:p>
          <a:p>
            <a:r>
              <a:rPr lang="en-US" sz="2800" dirty="0" smtClean="0">
                <a:solidFill>
                  <a:srgbClr val="C6D9F1"/>
                </a:solidFill>
                <a:latin typeface="Rockwell Extra Bold" pitchFamily="18" charset="0"/>
              </a:rPr>
              <a:t>The Pulse Generator</a:t>
            </a:r>
          </a:p>
        </p:txBody>
      </p:sp>
      <p:sp>
        <p:nvSpPr>
          <p:cNvPr id="6" name="Text Box 197"/>
          <p:cNvSpPr txBox="1">
            <a:spLocks noChangeArrowheads="1"/>
          </p:cNvSpPr>
          <p:nvPr/>
        </p:nvSpPr>
        <p:spPr bwMode="auto">
          <a:xfrm>
            <a:off x="381000" y="4083050"/>
            <a:ext cx="5562600" cy="641350"/>
          </a:xfrm>
          <a:prstGeom prst="rect">
            <a:avLst/>
          </a:prstGeom>
          <a:noFill/>
          <a:ln w="9525">
            <a:noFill/>
            <a:miter lim="800000"/>
            <a:headEnd/>
            <a:tailEnd/>
          </a:ln>
          <a:effectLst/>
        </p:spPr>
        <p:txBody>
          <a:bodyPr>
            <a:spAutoFit/>
          </a:bodyPr>
          <a:lstStyle/>
          <a:p>
            <a:pPr>
              <a:spcBef>
                <a:spcPct val="50000"/>
              </a:spcBef>
            </a:pPr>
            <a:r>
              <a:rPr lang="en-US" b="1">
                <a:solidFill>
                  <a:schemeClr val="tx2">
                    <a:lumMod val="20000"/>
                    <a:lumOff val="80000"/>
                  </a:schemeClr>
                </a:solidFill>
              </a:rPr>
              <a:t>Example system of Diff Eq (don't take it literally, one equation for each of the 23 species):</a:t>
            </a:r>
          </a:p>
        </p:txBody>
      </p:sp>
      <p:sp>
        <p:nvSpPr>
          <p:cNvPr id="7" name="Text Box 198"/>
          <p:cNvSpPr txBox="1">
            <a:spLocks noChangeArrowheads="1"/>
          </p:cNvSpPr>
          <p:nvPr/>
        </p:nvSpPr>
        <p:spPr bwMode="auto">
          <a:xfrm>
            <a:off x="1447800" y="4814887"/>
            <a:ext cx="7620000" cy="366713"/>
          </a:xfrm>
          <a:prstGeom prst="rect">
            <a:avLst/>
          </a:prstGeom>
          <a:noFill/>
          <a:ln w="9525">
            <a:noFill/>
            <a:miter lim="800000"/>
            <a:headEnd/>
            <a:tailEnd/>
          </a:ln>
          <a:effectLst/>
        </p:spPr>
        <p:txBody>
          <a:bodyPr>
            <a:spAutoFit/>
          </a:bodyPr>
          <a:lstStyle/>
          <a:p>
            <a:pPr>
              <a:spcBef>
                <a:spcPct val="50000"/>
              </a:spcBef>
            </a:pPr>
            <a:r>
              <a:rPr lang="en-US" b="1">
                <a:solidFill>
                  <a:schemeClr val="tx2">
                    <a:lumMod val="20000"/>
                    <a:lumOff val="80000"/>
                  </a:schemeClr>
                </a:solidFill>
              </a:rPr>
              <a:t>d[RNAp]/dt = </a:t>
            </a:r>
            <a:r>
              <a:rPr lang="en-US" b="1" i="1">
                <a:solidFill>
                  <a:schemeClr val="tx2">
                    <a:lumMod val="20000"/>
                    <a:lumOff val="80000"/>
                  </a:schemeClr>
                </a:solidFill>
              </a:rPr>
              <a:t>k</a:t>
            </a:r>
            <a:r>
              <a:rPr lang="en-US" b="1">
                <a:solidFill>
                  <a:schemeClr val="tx2">
                    <a:lumMod val="20000"/>
                    <a:lumOff val="80000"/>
                  </a:schemeClr>
                </a:solidFill>
              </a:rPr>
              <a:t>assoc(cI2)*[mRNAluxR] - </a:t>
            </a:r>
            <a:r>
              <a:rPr lang="en-US" b="1" i="1">
                <a:solidFill>
                  <a:schemeClr val="tx2">
                    <a:lumMod val="20000"/>
                    <a:lumOff val="80000"/>
                  </a:schemeClr>
                </a:solidFill>
              </a:rPr>
              <a:t>k</a:t>
            </a:r>
            <a:r>
              <a:rPr lang="en-US" b="1">
                <a:solidFill>
                  <a:schemeClr val="tx2">
                    <a:lumMod val="20000"/>
                    <a:lumOff val="80000"/>
                  </a:schemeClr>
                </a:solidFill>
              </a:rPr>
              <a:t>dec(mrna_luxr)*[RNAp]</a:t>
            </a:r>
          </a:p>
        </p:txBody>
      </p:sp>
      <p:sp>
        <p:nvSpPr>
          <p:cNvPr id="8" name="Text Box 199"/>
          <p:cNvSpPr txBox="1">
            <a:spLocks noChangeArrowheads="1"/>
          </p:cNvSpPr>
          <p:nvPr/>
        </p:nvSpPr>
        <p:spPr bwMode="auto">
          <a:xfrm>
            <a:off x="457200" y="3324224"/>
            <a:ext cx="3810000" cy="366713"/>
          </a:xfrm>
          <a:prstGeom prst="rect">
            <a:avLst/>
          </a:prstGeom>
          <a:noFill/>
          <a:ln w="9525">
            <a:noFill/>
            <a:miter lim="800000"/>
            <a:headEnd/>
            <a:tailEnd/>
          </a:ln>
          <a:effectLst/>
        </p:spPr>
        <p:txBody>
          <a:bodyPr>
            <a:spAutoFit/>
          </a:bodyPr>
          <a:lstStyle/>
          <a:p>
            <a:pPr>
              <a:spcBef>
                <a:spcPct val="50000"/>
              </a:spcBef>
            </a:pPr>
            <a:r>
              <a:rPr lang="en-US" b="1" dirty="0">
                <a:solidFill>
                  <a:schemeClr val="tx2">
                    <a:lumMod val="20000"/>
                    <a:lumOff val="80000"/>
                  </a:schemeClr>
                </a:solidFill>
              </a:rPr>
              <a:t>Total:  44 of these and 23 species</a:t>
            </a:r>
          </a:p>
        </p:txBody>
      </p:sp>
      <p:sp>
        <p:nvSpPr>
          <p:cNvPr id="9" name="Text Box 200"/>
          <p:cNvSpPr txBox="1">
            <a:spLocks noChangeArrowheads="1"/>
          </p:cNvSpPr>
          <p:nvPr/>
        </p:nvSpPr>
        <p:spPr bwMode="auto">
          <a:xfrm>
            <a:off x="381000" y="5530850"/>
            <a:ext cx="7162800" cy="641350"/>
          </a:xfrm>
          <a:prstGeom prst="rect">
            <a:avLst/>
          </a:prstGeom>
          <a:noFill/>
          <a:ln w="9525">
            <a:noFill/>
            <a:miter lim="800000"/>
            <a:headEnd/>
            <a:tailEnd/>
          </a:ln>
          <a:effectLst/>
        </p:spPr>
        <p:txBody>
          <a:bodyPr>
            <a:spAutoFit/>
          </a:bodyPr>
          <a:lstStyle/>
          <a:p>
            <a:pPr>
              <a:spcBef>
                <a:spcPct val="50000"/>
              </a:spcBef>
            </a:pPr>
            <a:r>
              <a:rPr lang="en-US" b="1">
                <a:solidFill>
                  <a:schemeClr val="tx2">
                    <a:lumMod val="20000"/>
                    <a:lumOff val="80000"/>
                  </a:schemeClr>
                </a:solidFill>
              </a:rPr>
              <a:t>Put specific parameters in for each constant and initial values for each species concentration, then run the computer</a:t>
            </a:r>
          </a:p>
        </p:txBody>
      </p:sp>
      <p:sp>
        <p:nvSpPr>
          <p:cNvPr id="10" name="Rectangle 9"/>
          <p:cNvSpPr/>
          <p:nvPr/>
        </p:nvSpPr>
        <p:spPr>
          <a:xfrm>
            <a:off x="3657600" y="6581001"/>
            <a:ext cx="5486400" cy="276999"/>
          </a:xfrm>
          <a:prstGeom prst="rect">
            <a:avLst/>
          </a:prstGeom>
        </p:spPr>
        <p:txBody>
          <a:bodyPr wrap="square">
            <a:spAutoFit/>
          </a:bodyPr>
          <a:lstStyle/>
          <a:p>
            <a:r>
              <a:rPr lang="pl-PL" sz="1200" dirty="0" smtClean="0">
                <a:solidFill>
                  <a:srgbClr val="C6D9F1"/>
                </a:solidFill>
                <a:latin typeface="Arial" charset="0"/>
                <a:cs typeface="Arial" charset="0"/>
              </a:rPr>
              <a:t>Proc Natl Acad Sci U S A. 2004 Apr 27;101(17):6355-60.</a:t>
            </a:r>
            <a:r>
              <a:rPr lang="en-US" sz="1200" dirty="0" smtClean="0">
                <a:solidFill>
                  <a:srgbClr val="C6D9F1"/>
                </a:solidFill>
                <a:latin typeface="Arial" charset="0"/>
                <a:cs typeface="Arial" charset="0"/>
              </a:rPr>
              <a:t> PMID: 15096621</a:t>
            </a:r>
          </a:p>
        </p:txBody>
      </p:sp>
      <p:pic>
        <p:nvPicPr>
          <p:cNvPr id="4098" name="Picture 2" descr="C:\Users\JCAnderson\Documents\Courses\SynBio Bootcamp\Quantitative Tools\pulsegenerator3.png"/>
          <p:cNvPicPr>
            <a:picLocks noChangeAspect="1" noChangeArrowheads="1"/>
          </p:cNvPicPr>
          <p:nvPr/>
        </p:nvPicPr>
        <p:blipFill>
          <a:blip r:embed="rId4" cstate="print"/>
          <a:srcRect/>
          <a:stretch>
            <a:fillRect/>
          </a:stretch>
        </p:blipFill>
        <p:spPr bwMode="auto">
          <a:xfrm>
            <a:off x="609600" y="1219200"/>
            <a:ext cx="7924800" cy="1860010"/>
          </a:xfrm>
          <a:prstGeom prst="rect">
            <a:avLst/>
          </a:prstGeom>
          <a:noFill/>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a:spLocks noChangeArrowheads="1"/>
          </p:cNvSpPr>
          <p:nvPr/>
        </p:nvSpPr>
        <p:spPr bwMode="auto">
          <a:xfrm>
            <a:off x="304800" y="130175"/>
            <a:ext cx="8610600" cy="1077218"/>
          </a:xfrm>
          <a:prstGeom prst="rect">
            <a:avLst/>
          </a:prstGeom>
          <a:noFill/>
          <a:ln w="9525">
            <a:noFill/>
            <a:miter lim="800000"/>
            <a:headEnd/>
            <a:tailEnd/>
          </a:ln>
        </p:spPr>
        <p:txBody>
          <a:bodyPr>
            <a:spAutoFit/>
          </a:bodyPr>
          <a:lstStyle/>
          <a:p>
            <a:r>
              <a:rPr lang="en-US" sz="3600" dirty="0" smtClean="0">
                <a:solidFill>
                  <a:srgbClr val="C6D9F1"/>
                </a:solidFill>
                <a:latin typeface="Rockwell Extra Bold" pitchFamily="18" charset="0"/>
              </a:rPr>
              <a:t>A Kinetic Model:</a:t>
            </a:r>
          </a:p>
          <a:p>
            <a:r>
              <a:rPr lang="en-US" sz="2800" dirty="0" smtClean="0">
                <a:solidFill>
                  <a:srgbClr val="C6D9F1"/>
                </a:solidFill>
                <a:latin typeface="Rockwell Extra Bold" pitchFamily="18" charset="0"/>
              </a:rPr>
              <a:t>The Pulse Generator</a:t>
            </a:r>
          </a:p>
        </p:txBody>
      </p:sp>
      <p:sp>
        <p:nvSpPr>
          <p:cNvPr id="10" name="Rectangle 9"/>
          <p:cNvSpPr/>
          <p:nvPr/>
        </p:nvSpPr>
        <p:spPr>
          <a:xfrm>
            <a:off x="3657600" y="6581001"/>
            <a:ext cx="5486400" cy="276999"/>
          </a:xfrm>
          <a:prstGeom prst="rect">
            <a:avLst/>
          </a:prstGeom>
        </p:spPr>
        <p:txBody>
          <a:bodyPr wrap="square">
            <a:spAutoFit/>
          </a:bodyPr>
          <a:lstStyle/>
          <a:p>
            <a:r>
              <a:rPr lang="pl-PL" sz="1200" dirty="0" smtClean="0">
                <a:solidFill>
                  <a:srgbClr val="C6D9F1"/>
                </a:solidFill>
                <a:latin typeface="Arial" charset="0"/>
                <a:cs typeface="Arial" charset="0"/>
              </a:rPr>
              <a:t>Proc Natl Acad Sci U S A. 2004 Apr 27;101(17):6355-60.</a:t>
            </a:r>
            <a:r>
              <a:rPr lang="en-US" sz="1200" dirty="0" smtClean="0">
                <a:solidFill>
                  <a:srgbClr val="C6D9F1"/>
                </a:solidFill>
                <a:latin typeface="Arial" charset="0"/>
                <a:cs typeface="Arial" charset="0"/>
              </a:rPr>
              <a:t> PMID: 15096621</a:t>
            </a:r>
          </a:p>
        </p:txBody>
      </p:sp>
      <p:pic>
        <p:nvPicPr>
          <p:cNvPr id="3074" name="Picture 2" descr="C:\Users\JCAnderson\Documents\Courses\SynBio Bootcamp\Quantitative Tools\pulsegenerator2.png"/>
          <p:cNvPicPr>
            <a:picLocks noChangeAspect="1" noChangeArrowheads="1"/>
          </p:cNvPicPr>
          <p:nvPr/>
        </p:nvPicPr>
        <p:blipFill>
          <a:blip r:embed="rId3" cstate="print"/>
          <a:srcRect/>
          <a:stretch>
            <a:fillRect/>
          </a:stretch>
        </p:blipFill>
        <p:spPr bwMode="auto">
          <a:xfrm>
            <a:off x="152400" y="1719461"/>
            <a:ext cx="8991600" cy="3690739"/>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3" name="Rectangle 3"/>
          <p:cNvSpPr>
            <a:spLocks noGrp="1" noChangeArrowheads="1"/>
          </p:cNvSpPr>
          <p:nvPr>
            <p:ph type="title"/>
          </p:nvPr>
        </p:nvSpPr>
        <p:spPr>
          <a:xfrm>
            <a:off x="931863" y="304800"/>
            <a:ext cx="7602537" cy="900113"/>
          </a:xfrm>
          <a:noFill/>
          <a:ln/>
        </p:spPr>
        <p:txBody>
          <a:bodyPr/>
          <a:lstStyle/>
          <a:p>
            <a:r>
              <a:rPr lang="en-US" sz="3600" dirty="0" err="1">
                <a:latin typeface="Rockwell Extra Bold" pitchFamily="18" charset="0"/>
                <a:ea typeface="+mn-ea"/>
                <a:cs typeface="+mn-cs"/>
              </a:rPr>
              <a:t>Tinkercell</a:t>
            </a:r>
            <a:endParaRPr lang="en-US" sz="3600" dirty="0">
              <a:latin typeface="Rockwell Extra Bold" pitchFamily="18" charset="0"/>
              <a:ea typeface="+mn-ea"/>
              <a:cs typeface="+mn-cs"/>
            </a:endParaRPr>
          </a:p>
        </p:txBody>
      </p:sp>
      <p:pic>
        <p:nvPicPr>
          <p:cNvPr id="5" name="Picture 2" descr="https://blob-s-docs.googlegroups.com/docs/OgAAABLQRoq25XAosmqcFIItdzz7MTC4hVPg40ozQ4AZdC3G9KoLC2MSz_zOxtKLW3jpu4Fsgp63i2NkYNWQTs3RKWYA15jOjOn5W3ycq-DQV0ZsLPgNdTxtlYcQ"/>
          <p:cNvPicPr>
            <a:picLocks noChangeAspect="1" noChangeArrowheads="1"/>
          </p:cNvPicPr>
          <p:nvPr/>
        </p:nvPicPr>
        <p:blipFill>
          <a:blip r:embed="rId3" cstate="print"/>
          <a:srcRect/>
          <a:stretch>
            <a:fillRect/>
          </a:stretch>
        </p:blipFill>
        <p:spPr bwMode="auto">
          <a:xfrm>
            <a:off x="1295400" y="1130686"/>
            <a:ext cx="6705600" cy="5727314"/>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4"/>
          <p:cNvSpPr txBox="1">
            <a:spLocks noChangeArrowheads="1"/>
          </p:cNvSpPr>
          <p:nvPr/>
        </p:nvSpPr>
        <p:spPr bwMode="auto">
          <a:xfrm>
            <a:off x="304800" y="130175"/>
            <a:ext cx="8610600" cy="646331"/>
          </a:xfrm>
          <a:prstGeom prst="rect">
            <a:avLst/>
          </a:prstGeom>
          <a:noFill/>
          <a:ln w="9525">
            <a:noFill/>
            <a:miter lim="800000"/>
            <a:headEnd/>
            <a:tailEnd/>
          </a:ln>
        </p:spPr>
        <p:txBody>
          <a:bodyPr>
            <a:spAutoFit/>
          </a:bodyPr>
          <a:lstStyle/>
          <a:p>
            <a:r>
              <a:rPr lang="en-US" sz="3600" dirty="0" smtClean="0">
                <a:solidFill>
                  <a:srgbClr val="C6D9F1"/>
                </a:solidFill>
                <a:latin typeface="Rockwell Extra Bold" pitchFamily="18" charset="0"/>
              </a:rPr>
              <a:t>Automation in other fields</a:t>
            </a:r>
            <a:endParaRPr lang="en-US" sz="2400" dirty="0" smtClean="0">
              <a:solidFill>
                <a:srgbClr val="C6D9F1"/>
              </a:solidFill>
              <a:latin typeface="Rockwell Extra Bold" pitchFamily="18" charset="0"/>
            </a:endParaRPr>
          </a:p>
        </p:txBody>
      </p:sp>
      <p:sp>
        <p:nvSpPr>
          <p:cNvPr id="5" name="TextBox 4"/>
          <p:cNvSpPr txBox="1"/>
          <p:nvPr/>
        </p:nvSpPr>
        <p:spPr>
          <a:xfrm>
            <a:off x="990600" y="2819400"/>
            <a:ext cx="2590800" cy="369332"/>
          </a:xfrm>
          <a:prstGeom prst="rect">
            <a:avLst/>
          </a:prstGeom>
          <a:noFill/>
        </p:spPr>
        <p:txBody>
          <a:bodyPr wrap="square" rtlCol="0">
            <a:spAutoFit/>
          </a:bodyPr>
          <a:lstStyle/>
          <a:p>
            <a:r>
              <a:rPr lang="en-US" dirty="0" smtClean="0">
                <a:solidFill>
                  <a:schemeClr val="tx2">
                    <a:lumMod val="20000"/>
                    <a:lumOff val="80000"/>
                  </a:schemeClr>
                </a:solidFill>
              </a:rPr>
              <a:t>Mechanical Engineering</a:t>
            </a:r>
            <a:endParaRPr lang="en-US" dirty="0">
              <a:solidFill>
                <a:schemeClr val="tx2">
                  <a:lumMod val="20000"/>
                  <a:lumOff val="80000"/>
                </a:schemeClr>
              </a:solidFill>
            </a:endParaRPr>
          </a:p>
        </p:txBody>
      </p:sp>
      <p:grpSp>
        <p:nvGrpSpPr>
          <p:cNvPr id="7" name="Group 6"/>
          <p:cNvGrpSpPr/>
          <p:nvPr/>
        </p:nvGrpSpPr>
        <p:grpSpPr>
          <a:xfrm>
            <a:off x="381000" y="1219200"/>
            <a:ext cx="3826502" cy="1540818"/>
            <a:chOff x="3183898" y="838200"/>
            <a:chExt cx="5712583" cy="2300287"/>
          </a:xfrm>
        </p:grpSpPr>
        <p:pic>
          <p:nvPicPr>
            <p:cNvPr id="2050" name="Picture 2"/>
            <p:cNvPicPr>
              <a:picLocks noChangeAspect="1" noChangeArrowheads="1"/>
            </p:cNvPicPr>
            <p:nvPr/>
          </p:nvPicPr>
          <p:blipFill>
            <a:blip r:embed="rId3" cstate="print"/>
            <a:srcRect/>
            <a:stretch>
              <a:fillRect/>
            </a:stretch>
          </p:blipFill>
          <p:spPr bwMode="auto">
            <a:xfrm>
              <a:off x="6019800" y="838200"/>
              <a:ext cx="2876681" cy="2300287"/>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cstate="print"/>
            <a:srcRect/>
            <a:stretch>
              <a:fillRect/>
            </a:stretch>
          </p:blipFill>
          <p:spPr bwMode="auto">
            <a:xfrm>
              <a:off x="3183898" y="838200"/>
              <a:ext cx="2912102" cy="2286000"/>
            </a:xfrm>
            <a:prstGeom prst="rect">
              <a:avLst/>
            </a:prstGeom>
            <a:noFill/>
            <a:ln w="9525">
              <a:noFill/>
              <a:miter lim="800000"/>
              <a:headEnd/>
              <a:tailEnd/>
            </a:ln>
            <a:effectLst/>
          </p:spPr>
        </p:pic>
      </p:grpSp>
      <p:grpSp>
        <p:nvGrpSpPr>
          <p:cNvPr id="11" name="Group 10"/>
          <p:cNvGrpSpPr/>
          <p:nvPr/>
        </p:nvGrpSpPr>
        <p:grpSpPr>
          <a:xfrm>
            <a:off x="4772526" y="1219200"/>
            <a:ext cx="4066674" cy="1543792"/>
            <a:chOff x="4038599" y="1219200"/>
            <a:chExt cx="4066674" cy="1543792"/>
          </a:xfrm>
        </p:grpSpPr>
        <p:pic>
          <p:nvPicPr>
            <p:cNvPr id="2054" name="Picture 6"/>
            <p:cNvPicPr>
              <a:picLocks noChangeAspect="1" noChangeArrowheads="1"/>
            </p:cNvPicPr>
            <p:nvPr/>
          </p:nvPicPr>
          <p:blipFill>
            <a:blip r:embed="rId5" cstate="print"/>
            <a:srcRect/>
            <a:stretch>
              <a:fillRect/>
            </a:stretch>
          </p:blipFill>
          <p:spPr bwMode="auto">
            <a:xfrm>
              <a:off x="4038599" y="1219200"/>
              <a:ext cx="2042661" cy="1542653"/>
            </a:xfrm>
            <a:prstGeom prst="rect">
              <a:avLst/>
            </a:prstGeom>
            <a:noFill/>
            <a:ln w="9525">
              <a:noFill/>
              <a:miter lim="800000"/>
              <a:headEnd/>
              <a:tailEnd/>
            </a:ln>
            <a:effectLst/>
          </p:spPr>
        </p:pic>
        <p:pic>
          <p:nvPicPr>
            <p:cNvPr id="2052" name="Picture 4"/>
            <p:cNvPicPr>
              <a:picLocks noChangeAspect="1" noChangeArrowheads="1"/>
            </p:cNvPicPr>
            <p:nvPr/>
          </p:nvPicPr>
          <p:blipFill>
            <a:blip r:embed="rId6" cstate="print"/>
            <a:srcRect/>
            <a:stretch>
              <a:fillRect/>
            </a:stretch>
          </p:blipFill>
          <p:spPr bwMode="auto">
            <a:xfrm>
              <a:off x="6019800" y="1219200"/>
              <a:ext cx="2085473" cy="1543792"/>
            </a:xfrm>
            <a:prstGeom prst="rect">
              <a:avLst/>
            </a:prstGeom>
            <a:noFill/>
            <a:ln w="9525">
              <a:noFill/>
              <a:miter lim="800000"/>
              <a:headEnd/>
              <a:tailEnd/>
            </a:ln>
            <a:effectLst/>
          </p:spPr>
        </p:pic>
      </p:grpSp>
      <p:sp>
        <p:nvSpPr>
          <p:cNvPr id="12" name="TextBox 11"/>
          <p:cNvSpPr txBox="1"/>
          <p:nvPr/>
        </p:nvSpPr>
        <p:spPr>
          <a:xfrm>
            <a:off x="5562600" y="2819400"/>
            <a:ext cx="2590800" cy="369332"/>
          </a:xfrm>
          <a:prstGeom prst="rect">
            <a:avLst/>
          </a:prstGeom>
          <a:noFill/>
        </p:spPr>
        <p:txBody>
          <a:bodyPr wrap="square" rtlCol="0">
            <a:spAutoFit/>
          </a:bodyPr>
          <a:lstStyle/>
          <a:p>
            <a:r>
              <a:rPr lang="en-US" dirty="0" smtClean="0">
                <a:solidFill>
                  <a:schemeClr val="tx2">
                    <a:lumMod val="20000"/>
                    <a:lumOff val="80000"/>
                  </a:schemeClr>
                </a:solidFill>
              </a:rPr>
              <a:t>Electrical Engineering</a:t>
            </a:r>
            <a:endParaRPr lang="en-US" dirty="0">
              <a:solidFill>
                <a:schemeClr val="tx2">
                  <a:lumMod val="20000"/>
                  <a:lumOff val="80000"/>
                </a:schemeClr>
              </a:solidFill>
            </a:endParaRPr>
          </a:p>
        </p:txBody>
      </p:sp>
      <p:grpSp>
        <p:nvGrpSpPr>
          <p:cNvPr id="15" name="Group 14"/>
          <p:cNvGrpSpPr/>
          <p:nvPr/>
        </p:nvGrpSpPr>
        <p:grpSpPr>
          <a:xfrm>
            <a:off x="4800600" y="3886200"/>
            <a:ext cx="3962400" cy="1600614"/>
            <a:chOff x="4343400" y="3733800"/>
            <a:chExt cx="3962400" cy="1600614"/>
          </a:xfrm>
        </p:grpSpPr>
        <p:pic>
          <p:nvPicPr>
            <p:cNvPr id="2055" name="Picture 7"/>
            <p:cNvPicPr>
              <a:picLocks noChangeAspect="1" noChangeArrowheads="1"/>
            </p:cNvPicPr>
            <p:nvPr/>
          </p:nvPicPr>
          <p:blipFill>
            <a:blip r:embed="rId7" cstate="print"/>
            <a:srcRect r="14075"/>
            <a:stretch>
              <a:fillRect/>
            </a:stretch>
          </p:blipFill>
          <p:spPr bwMode="auto">
            <a:xfrm>
              <a:off x="6248400" y="3733800"/>
              <a:ext cx="2057400" cy="1600614"/>
            </a:xfrm>
            <a:prstGeom prst="rect">
              <a:avLst/>
            </a:prstGeom>
            <a:noFill/>
            <a:ln w="9525">
              <a:noFill/>
              <a:miter lim="800000"/>
              <a:headEnd/>
              <a:tailEnd/>
            </a:ln>
            <a:effectLst/>
          </p:spPr>
        </p:pic>
        <p:pic>
          <p:nvPicPr>
            <p:cNvPr id="2056" name="Picture 8"/>
            <p:cNvPicPr>
              <a:picLocks noChangeAspect="1" noChangeArrowheads="1"/>
            </p:cNvPicPr>
            <p:nvPr/>
          </p:nvPicPr>
          <p:blipFill>
            <a:blip r:embed="rId8" cstate="print"/>
            <a:srcRect/>
            <a:stretch>
              <a:fillRect/>
            </a:stretch>
          </p:blipFill>
          <p:spPr bwMode="auto">
            <a:xfrm>
              <a:off x="4343400" y="3733800"/>
              <a:ext cx="1975556" cy="1600200"/>
            </a:xfrm>
            <a:prstGeom prst="rect">
              <a:avLst/>
            </a:prstGeom>
            <a:noFill/>
            <a:ln w="9525">
              <a:noFill/>
              <a:miter lim="800000"/>
              <a:headEnd/>
              <a:tailEnd/>
            </a:ln>
            <a:effectLst/>
          </p:spPr>
        </p:pic>
      </p:grpSp>
      <p:sp>
        <p:nvSpPr>
          <p:cNvPr id="16" name="TextBox 15"/>
          <p:cNvSpPr txBox="1"/>
          <p:nvPr/>
        </p:nvSpPr>
        <p:spPr>
          <a:xfrm>
            <a:off x="5943600" y="5574268"/>
            <a:ext cx="2590800" cy="369332"/>
          </a:xfrm>
          <a:prstGeom prst="rect">
            <a:avLst/>
          </a:prstGeom>
          <a:noFill/>
        </p:spPr>
        <p:txBody>
          <a:bodyPr wrap="square" rtlCol="0">
            <a:spAutoFit/>
          </a:bodyPr>
          <a:lstStyle/>
          <a:p>
            <a:r>
              <a:rPr lang="en-US" dirty="0" smtClean="0">
                <a:solidFill>
                  <a:schemeClr val="tx2">
                    <a:lumMod val="20000"/>
                    <a:lumOff val="80000"/>
                  </a:schemeClr>
                </a:solidFill>
              </a:rPr>
              <a:t>Drug Discovery</a:t>
            </a:r>
            <a:endParaRPr lang="en-US" dirty="0">
              <a:solidFill>
                <a:schemeClr val="tx2">
                  <a:lumMod val="20000"/>
                  <a:lumOff val="80000"/>
                </a:schemeClr>
              </a:solidFill>
            </a:endParaRPr>
          </a:p>
        </p:txBody>
      </p:sp>
      <p:sp>
        <p:nvSpPr>
          <p:cNvPr id="17" name="TextBox 16"/>
          <p:cNvSpPr txBox="1"/>
          <p:nvPr/>
        </p:nvSpPr>
        <p:spPr>
          <a:xfrm>
            <a:off x="990600" y="5574268"/>
            <a:ext cx="3124200" cy="369332"/>
          </a:xfrm>
          <a:prstGeom prst="rect">
            <a:avLst/>
          </a:prstGeom>
          <a:noFill/>
        </p:spPr>
        <p:txBody>
          <a:bodyPr wrap="square" rtlCol="0">
            <a:spAutoFit/>
          </a:bodyPr>
          <a:lstStyle/>
          <a:p>
            <a:r>
              <a:rPr lang="en-US" dirty="0" smtClean="0">
                <a:solidFill>
                  <a:schemeClr val="tx2">
                    <a:lumMod val="20000"/>
                    <a:lumOff val="80000"/>
                  </a:schemeClr>
                </a:solidFill>
              </a:rPr>
              <a:t>Automobile Manufacturing</a:t>
            </a:r>
            <a:endParaRPr lang="en-US" dirty="0">
              <a:solidFill>
                <a:schemeClr val="tx2">
                  <a:lumMod val="20000"/>
                  <a:lumOff val="80000"/>
                </a:schemeClr>
              </a:solidFill>
            </a:endParaRPr>
          </a:p>
        </p:txBody>
      </p:sp>
      <p:grpSp>
        <p:nvGrpSpPr>
          <p:cNvPr id="19" name="Group 18"/>
          <p:cNvGrpSpPr/>
          <p:nvPr/>
        </p:nvGrpSpPr>
        <p:grpSpPr>
          <a:xfrm>
            <a:off x="874454" y="3810000"/>
            <a:ext cx="3164146" cy="1676400"/>
            <a:chOff x="874454" y="3810000"/>
            <a:chExt cx="3164146" cy="1676400"/>
          </a:xfrm>
        </p:grpSpPr>
        <p:pic>
          <p:nvPicPr>
            <p:cNvPr id="4099" name="Picture 3"/>
            <p:cNvPicPr>
              <a:picLocks noChangeAspect="1" noChangeArrowheads="1"/>
            </p:cNvPicPr>
            <p:nvPr/>
          </p:nvPicPr>
          <p:blipFill>
            <a:blip r:embed="rId9" cstate="print"/>
            <a:srcRect/>
            <a:stretch>
              <a:fillRect/>
            </a:stretch>
          </p:blipFill>
          <p:spPr bwMode="auto">
            <a:xfrm>
              <a:off x="2362200" y="3810000"/>
              <a:ext cx="1676400" cy="16764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10" cstate="print"/>
            <a:srcRect/>
            <a:stretch>
              <a:fillRect/>
            </a:stretch>
          </p:blipFill>
          <p:spPr bwMode="auto">
            <a:xfrm>
              <a:off x="874454" y="3810000"/>
              <a:ext cx="1506796" cy="1628775"/>
            </a:xfrm>
            <a:prstGeom prst="rect">
              <a:avLst/>
            </a:prstGeom>
            <a:noFill/>
            <a:ln w="9525">
              <a:noFill/>
              <a:miter lim="800000"/>
              <a:headEnd/>
              <a:tailEnd/>
            </a:ln>
            <a:effectLst/>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6147" name="TextBox 4"/>
          <p:cNvSpPr txBox="1">
            <a:spLocks noChangeArrowheads="1"/>
          </p:cNvSpPr>
          <p:nvPr/>
        </p:nvSpPr>
        <p:spPr bwMode="auto">
          <a:xfrm>
            <a:off x="304800" y="2743200"/>
            <a:ext cx="7696200" cy="707886"/>
          </a:xfrm>
          <a:prstGeom prst="rect">
            <a:avLst/>
          </a:prstGeom>
          <a:noFill/>
          <a:ln w="9525">
            <a:noFill/>
            <a:miter lim="800000"/>
            <a:headEnd/>
            <a:tailEnd/>
          </a:ln>
        </p:spPr>
        <p:txBody>
          <a:bodyPr wrap="square">
            <a:spAutoFit/>
          </a:bodyPr>
          <a:lstStyle/>
          <a:p>
            <a:pPr algn="ctr"/>
            <a:r>
              <a:rPr lang="en-US" sz="4000" dirty="0" smtClean="0">
                <a:solidFill>
                  <a:schemeClr val="bg1"/>
                </a:solidFill>
                <a:latin typeface="Rockwell Extra Bold" pitchFamily="18" charset="0"/>
              </a:rPr>
              <a:t>Robotics</a:t>
            </a:r>
            <a:endParaRPr lang="en-US" sz="4000" dirty="0">
              <a:solidFill>
                <a:schemeClr val="bg1"/>
              </a:solidFill>
              <a:latin typeface="Rockwell Extra Bold" pitchFamily="18"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4" cstate="print"/>
          <a:srcRect/>
          <a:stretch>
            <a:fillRect/>
          </a:stretch>
        </p:blipFill>
        <p:spPr bwMode="auto">
          <a:xfrm>
            <a:off x="152400" y="914400"/>
            <a:ext cx="6400800" cy="4480560"/>
          </a:xfrm>
          <a:prstGeom prst="rect">
            <a:avLst/>
          </a:prstGeom>
          <a:noFill/>
          <a:ln w="9525">
            <a:noFill/>
            <a:miter lim="800000"/>
            <a:headEnd/>
            <a:tailEnd/>
          </a:ln>
          <a:effectLst/>
        </p:spPr>
      </p:pic>
      <p:sp>
        <p:nvSpPr>
          <p:cNvPr id="5122" name="TextBox 4"/>
          <p:cNvSpPr txBox="1">
            <a:spLocks noChangeArrowheads="1"/>
          </p:cNvSpPr>
          <p:nvPr/>
        </p:nvSpPr>
        <p:spPr bwMode="auto">
          <a:xfrm>
            <a:off x="304800" y="130175"/>
            <a:ext cx="8610600" cy="646331"/>
          </a:xfrm>
          <a:prstGeom prst="rect">
            <a:avLst/>
          </a:prstGeom>
          <a:noFill/>
          <a:ln w="9525">
            <a:noFill/>
            <a:miter lim="800000"/>
            <a:headEnd/>
            <a:tailEnd/>
          </a:ln>
        </p:spPr>
        <p:txBody>
          <a:bodyPr>
            <a:spAutoFit/>
          </a:bodyPr>
          <a:lstStyle/>
          <a:p>
            <a:r>
              <a:rPr lang="en-US" sz="3600" dirty="0" smtClean="0">
                <a:solidFill>
                  <a:srgbClr val="C6D9F1"/>
                </a:solidFill>
                <a:latin typeface="Rockwell Extra Bold" pitchFamily="18" charset="0"/>
              </a:rPr>
              <a:t>Tip-Based Liquid Transfer</a:t>
            </a:r>
            <a:endParaRPr lang="en-US" sz="2000" dirty="0">
              <a:solidFill>
                <a:srgbClr val="C6D9F1"/>
              </a:solidFill>
              <a:latin typeface="Rockwell Extra Bold" pitchFamily="18" charset="0"/>
            </a:endParaRPr>
          </a:p>
        </p:txBody>
      </p:sp>
      <p:pic>
        <p:nvPicPr>
          <p:cNvPr id="4098" name="Picture 2"/>
          <p:cNvPicPr>
            <a:picLocks noChangeAspect="1" noChangeArrowheads="1"/>
          </p:cNvPicPr>
          <p:nvPr/>
        </p:nvPicPr>
        <p:blipFill>
          <a:blip r:embed="rId5" cstate="print"/>
          <a:srcRect/>
          <a:stretch>
            <a:fillRect/>
          </a:stretch>
        </p:blipFill>
        <p:spPr bwMode="auto">
          <a:xfrm>
            <a:off x="2336800" y="1752600"/>
            <a:ext cx="6502400" cy="4876800"/>
          </a:xfrm>
          <a:prstGeom prst="rect">
            <a:avLst/>
          </a:prstGeom>
          <a:noFill/>
          <a:ln w="9525">
            <a:noFill/>
            <a:miter lim="800000"/>
            <a:headEnd/>
            <a:tailEnd/>
          </a:ln>
          <a:effectLst/>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9" presetClass="emph" presetSubtype="0" nodeType="withEffect">
                                  <p:stCondLst>
                                    <p:cond delay="0"/>
                                  </p:stCondLst>
                                  <p:childTnLst>
                                    <p:set>
                                      <p:cBhvr rctx="PPT">
                                        <p:cTn id="8" dur="indefinite"/>
                                        <p:tgtEl>
                                          <p:spTgt spid="4099"/>
                                        </p:tgtEl>
                                        <p:attrNameLst>
                                          <p:attrName>style.opacity</p:attrName>
                                        </p:attrNameLst>
                                      </p:cBhvr>
                                      <p:to>
                                        <p:strVal val="0.25"/>
                                      </p:to>
                                    </p:set>
                                    <p:animEffect filter="image" prLst="opacity: 0.25">
                                      <p:cBhvr rctx="IE">
                                        <p:cTn id="9" dur="indefinite"/>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4"/>
          <p:cNvSpPr txBox="1">
            <a:spLocks noChangeArrowheads="1"/>
          </p:cNvSpPr>
          <p:nvPr/>
        </p:nvSpPr>
        <p:spPr bwMode="auto">
          <a:xfrm>
            <a:off x="152400" y="130175"/>
            <a:ext cx="8763000" cy="646331"/>
          </a:xfrm>
          <a:prstGeom prst="rect">
            <a:avLst/>
          </a:prstGeom>
          <a:noFill/>
          <a:ln w="9525">
            <a:noFill/>
            <a:miter lim="800000"/>
            <a:headEnd/>
            <a:tailEnd/>
          </a:ln>
        </p:spPr>
        <p:txBody>
          <a:bodyPr wrap="square">
            <a:spAutoFit/>
          </a:bodyPr>
          <a:lstStyle/>
          <a:p>
            <a:r>
              <a:rPr lang="en-US" sz="3600" dirty="0" smtClean="0">
                <a:solidFill>
                  <a:srgbClr val="C6D9F1"/>
                </a:solidFill>
                <a:latin typeface="Rockwell Extra Bold" pitchFamily="18" charset="0"/>
              </a:rPr>
              <a:t>Acoustic Probe Liquid Transfer</a:t>
            </a:r>
            <a:endParaRPr lang="en-US" sz="2000" dirty="0">
              <a:solidFill>
                <a:srgbClr val="C6D9F1"/>
              </a:solidFill>
              <a:latin typeface="Rockwell Extra Bold" pitchFamily="18" charset="0"/>
            </a:endParaRPr>
          </a:p>
        </p:txBody>
      </p:sp>
      <p:pic>
        <p:nvPicPr>
          <p:cNvPr id="6" name="Picture 3"/>
          <p:cNvPicPr>
            <a:picLocks noChangeAspect="1" noChangeArrowheads="1"/>
          </p:cNvPicPr>
          <p:nvPr/>
        </p:nvPicPr>
        <p:blipFill>
          <a:blip r:embed="rId3" cstate="print"/>
          <a:srcRect/>
          <a:stretch>
            <a:fillRect/>
          </a:stretch>
        </p:blipFill>
        <p:spPr bwMode="auto">
          <a:xfrm>
            <a:off x="4419600" y="990600"/>
            <a:ext cx="3898862" cy="5334000"/>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a:stretch>
            <a:fillRect/>
          </a:stretch>
        </p:blipFill>
        <p:spPr bwMode="auto">
          <a:xfrm>
            <a:off x="533400" y="914400"/>
            <a:ext cx="3530600" cy="56356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4"/>
          <p:cNvSpPr txBox="1">
            <a:spLocks noChangeArrowheads="1"/>
          </p:cNvSpPr>
          <p:nvPr/>
        </p:nvSpPr>
        <p:spPr bwMode="auto">
          <a:xfrm>
            <a:off x="152400" y="130175"/>
            <a:ext cx="8763000" cy="646331"/>
          </a:xfrm>
          <a:prstGeom prst="rect">
            <a:avLst/>
          </a:prstGeom>
          <a:noFill/>
          <a:ln w="9525">
            <a:noFill/>
            <a:miter lim="800000"/>
            <a:headEnd/>
            <a:tailEnd/>
          </a:ln>
        </p:spPr>
        <p:txBody>
          <a:bodyPr wrap="square">
            <a:spAutoFit/>
          </a:bodyPr>
          <a:lstStyle/>
          <a:p>
            <a:r>
              <a:rPr lang="en-US" sz="3600" dirty="0" smtClean="0">
                <a:solidFill>
                  <a:srgbClr val="C6D9F1"/>
                </a:solidFill>
                <a:latin typeface="Rockwell Extra Bold" pitchFamily="18" charset="0"/>
              </a:rPr>
              <a:t>Acoustic Mixers</a:t>
            </a:r>
            <a:endParaRPr lang="en-US" sz="2000" dirty="0">
              <a:solidFill>
                <a:srgbClr val="C6D9F1"/>
              </a:solidFill>
              <a:latin typeface="Rockwell Extra Bold" pitchFamily="18" charset="0"/>
            </a:endParaRPr>
          </a:p>
        </p:txBody>
      </p:sp>
      <p:pic>
        <p:nvPicPr>
          <p:cNvPr id="8195" name="Picture 3"/>
          <p:cNvPicPr>
            <a:picLocks noChangeAspect="1" noChangeArrowheads="1"/>
          </p:cNvPicPr>
          <p:nvPr/>
        </p:nvPicPr>
        <p:blipFill>
          <a:blip r:embed="rId3" cstate="print"/>
          <a:srcRect/>
          <a:stretch>
            <a:fillRect/>
          </a:stretch>
        </p:blipFill>
        <p:spPr bwMode="auto">
          <a:xfrm>
            <a:off x="2057400" y="990600"/>
            <a:ext cx="5029200" cy="3882543"/>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cstate="print"/>
          <a:srcRect/>
          <a:stretch>
            <a:fillRect/>
          </a:stretch>
        </p:blipFill>
        <p:spPr bwMode="auto">
          <a:xfrm>
            <a:off x="152400" y="4572000"/>
            <a:ext cx="8837613" cy="22606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8.7"/>
</p:tagLst>
</file>

<file path=ppt/tags/tag2.xml><?xml version="1.0" encoding="utf-8"?>
<p:tagLst xmlns:a="http://schemas.openxmlformats.org/drawingml/2006/main" xmlns:r="http://schemas.openxmlformats.org/officeDocument/2006/relationships" xmlns:p="http://schemas.openxmlformats.org/presentationml/2006/main">
  <p:tag name="TIMING" val="|86.4"/>
</p:tagLst>
</file>

<file path=ppt/tags/tag3.xml><?xml version="1.0" encoding="utf-8"?>
<p:tagLst xmlns:a="http://schemas.openxmlformats.org/drawingml/2006/main" xmlns:r="http://schemas.openxmlformats.org/officeDocument/2006/relationships" xmlns:p="http://schemas.openxmlformats.org/presentationml/2006/main">
  <p:tag name="TIMING" val="|33|4.7|3"/>
</p:tagLst>
</file>

<file path=ppt/tags/tag4.xml><?xml version="1.0" encoding="utf-8"?>
<p:tagLst xmlns:a="http://schemas.openxmlformats.org/drawingml/2006/main" xmlns:r="http://schemas.openxmlformats.org/officeDocument/2006/relationships" xmlns:p="http://schemas.openxmlformats.org/presentationml/2006/main">
  <p:tag name="TIMING" val="|18.9"/>
</p:tagLst>
</file>

<file path=ppt/tags/tag5.xml><?xml version="1.0" encoding="utf-8"?>
<p:tagLst xmlns:a="http://schemas.openxmlformats.org/drawingml/2006/main" xmlns:r="http://schemas.openxmlformats.org/officeDocument/2006/relationships" xmlns:p="http://schemas.openxmlformats.org/presentationml/2006/main">
  <p:tag name="TIMING" val="|143.7"/>
</p:tagLst>
</file>

<file path=ppt/tags/tag6.xml><?xml version="1.0" encoding="utf-8"?>
<p:tagLst xmlns:a="http://schemas.openxmlformats.org/drawingml/2006/main" xmlns:r="http://schemas.openxmlformats.org/officeDocument/2006/relationships" xmlns:p="http://schemas.openxmlformats.org/presentationml/2006/main">
  <p:tag name="TIMING" val="|16|5.3|7.6"/>
</p:tagLst>
</file>

<file path=ppt/tags/tag7.xml><?xml version="1.0" encoding="utf-8"?>
<p:tagLst xmlns:a="http://schemas.openxmlformats.org/drawingml/2006/main" xmlns:r="http://schemas.openxmlformats.org/officeDocument/2006/relationships" xmlns:p="http://schemas.openxmlformats.org/presentationml/2006/main">
  <p:tag name="TIMING" val="|28.9|9.8"/>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1736</TotalTime>
  <Words>7190</Words>
  <Application>Microsoft Office PowerPoint</Application>
  <PresentationFormat>On-screen Show (4:3)</PresentationFormat>
  <Paragraphs>310</Paragraphs>
  <Slides>47</Slides>
  <Notes>47</Notes>
  <HiddenSlides>0</HiddenSlides>
  <MMClips>0</MMClips>
  <ScaleCrop>false</ScaleCrop>
  <HeadingPairs>
    <vt:vector size="4" baseType="variant">
      <vt:variant>
        <vt:lpstr>Theme</vt:lpstr>
      </vt:variant>
      <vt:variant>
        <vt:i4>11</vt:i4>
      </vt:variant>
      <vt:variant>
        <vt:lpstr>Slide Titles</vt:lpstr>
      </vt:variant>
      <vt:variant>
        <vt:i4>47</vt:i4>
      </vt:variant>
    </vt:vector>
  </HeadingPairs>
  <TitlesOfParts>
    <vt:vector size="58" baseType="lpstr">
      <vt:lpstr>1_Office Theme</vt:lpstr>
      <vt:lpstr>2_Office Theme</vt:lpstr>
      <vt:lpstr>3_Office Theme</vt:lpstr>
      <vt:lpstr>4_Office Theme</vt:lpstr>
      <vt:lpstr>5_Office Theme</vt:lpstr>
      <vt:lpstr>6_Office Theme</vt:lpstr>
      <vt:lpstr>7_Office Theme</vt:lpstr>
      <vt:lpstr>8_Office Theme</vt:lpstr>
      <vt:lpstr>9_Office Theme</vt:lpstr>
      <vt:lpstr>10_Office Theme</vt:lpstr>
      <vt:lpstr>11_Office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Levels of part/feature specification</vt:lpstr>
      <vt:lpstr>PowerPoint Presentation</vt:lpstr>
      <vt:lpstr>PowerPoint Presentation</vt:lpstr>
      <vt:lpstr>Eugene Scripts:  composition</vt:lpstr>
      <vt:lpstr>Eugene Scripts:  rules</vt:lpstr>
      <vt:lpstr>Eugene Scripts:  execution</vt:lpstr>
      <vt:lpstr>Retrobiosynthesis Tools</vt:lpstr>
      <vt:lpstr>Toolchain Integration</vt:lpstr>
      <vt:lpstr>PowerPoint Presentation</vt:lpstr>
      <vt:lpstr>Automated Physical Assembly</vt:lpstr>
      <vt:lpstr>Abstraction and Automated Assembly</vt:lpstr>
      <vt:lpstr>PowerPoint Presentation</vt:lpstr>
      <vt:lpstr>PowerPoint Presentation</vt:lpstr>
      <vt:lpstr>PowerPoint Presentation</vt:lpstr>
      <vt:lpstr>PowerPoint Presentation</vt:lpstr>
      <vt:lpstr>PowerPoint Presentation</vt:lpstr>
      <vt:lpstr>Tinkercell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Abstraction Hierarchy</dc:title>
  <dc:creator>JCAnderson</dc:creator>
  <cp:lastModifiedBy>jcanderson</cp:lastModifiedBy>
  <cp:revision>157</cp:revision>
  <dcterms:created xsi:type="dcterms:W3CDTF">2009-04-23T03:28:30Z</dcterms:created>
  <dcterms:modified xsi:type="dcterms:W3CDTF">2013-05-03T17:03:20Z</dcterms:modified>
</cp:coreProperties>
</file>